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47" r:id="rId4"/>
    <p:sldMasterId id="2147485551" r:id="rId5"/>
  </p:sldMasterIdLst>
  <p:notesMasterIdLst>
    <p:notesMasterId r:id="rId40"/>
  </p:notesMasterIdLst>
  <p:handoutMasterIdLst>
    <p:handoutMasterId r:id="rId41"/>
  </p:handoutMasterIdLst>
  <p:sldIdLst>
    <p:sldId id="2147479564" r:id="rId6"/>
    <p:sldId id="2147479567" r:id="rId7"/>
    <p:sldId id="265" r:id="rId8"/>
    <p:sldId id="2051" r:id="rId9"/>
    <p:sldId id="268" r:id="rId10"/>
    <p:sldId id="263" r:id="rId11"/>
    <p:sldId id="267" r:id="rId12"/>
    <p:sldId id="272" r:id="rId13"/>
    <p:sldId id="266" r:id="rId14"/>
    <p:sldId id="273" r:id="rId15"/>
    <p:sldId id="301" r:id="rId16"/>
    <p:sldId id="2147483639" r:id="rId17"/>
    <p:sldId id="303" r:id="rId18"/>
    <p:sldId id="274" r:id="rId19"/>
    <p:sldId id="269" r:id="rId20"/>
    <p:sldId id="277" r:id="rId21"/>
    <p:sldId id="276" r:id="rId22"/>
    <p:sldId id="287" r:id="rId23"/>
    <p:sldId id="288" r:id="rId24"/>
    <p:sldId id="289" r:id="rId25"/>
    <p:sldId id="290" r:id="rId26"/>
    <p:sldId id="291" r:id="rId27"/>
    <p:sldId id="292" r:id="rId28"/>
    <p:sldId id="293" r:id="rId29"/>
    <p:sldId id="270" r:id="rId30"/>
    <p:sldId id="275" r:id="rId31"/>
    <p:sldId id="294" r:id="rId32"/>
    <p:sldId id="297" r:id="rId33"/>
    <p:sldId id="271" r:id="rId34"/>
    <p:sldId id="295" r:id="rId35"/>
    <p:sldId id="296" r:id="rId36"/>
    <p:sldId id="283" r:id="rId37"/>
    <p:sldId id="299" r:id="rId38"/>
    <p:sldId id="300"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S AI Skills Fest 16:9 Template Light" id="{38B656EC-D568-4EF7-8842-9FA1AE1192C9}">
          <p14:sldIdLst>
            <p14:sldId id="2147479564"/>
          </p14:sldIdLst>
        </p14:section>
        <p14:section name="Welcome &amp; Overview (2 min)" id="{B7675ACE-CC8F-4B16-A737-F2EAD7F6F0AE}">
          <p14:sldIdLst>
            <p14:sldId id="2147479567"/>
            <p14:sldId id="265"/>
            <p14:sldId id="2051"/>
          </p14:sldIdLst>
        </p14:section>
        <p14:section name="Icebreaker &amp; AI Mindset (5 min)" id="{AF1D9107-6B44-4FFF-826B-DB3B9BF2EAC8}">
          <p14:sldIdLst>
            <p14:sldId id="268"/>
            <p14:sldId id="263"/>
            <p14:sldId id="267"/>
            <p14:sldId id="272"/>
          </p14:sldIdLst>
        </p14:section>
        <p14:section name="Meet your AI work buddy (6 min)" id="{A038A42E-01B6-4877-8C45-F9C5334F85AB}">
          <p14:sldIdLst>
            <p14:sldId id="266"/>
            <p14:sldId id="273"/>
            <p14:sldId id="301"/>
            <p14:sldId id="2147483639"/>
            <p14:sldId id="303"/>
            <p14:sldId id="274"/>
          </p14:sldIdLst>
        </p14:section>
        <p14:section name="Real-world applications (5 min)" id="{8DD8EFE2-F064-4912-8909-6C8422874C3F}">
          <p14:sldIdLst>
            <p14:sldId id="269"/>
            <p14:sldId id="277"/>
            <p14:sldId id="276"/>
            <p14:sldId id="287"/>
          </p14:sldIdLst>
        </p14:section>
        <p14:section name="Inspiration videos (5 min)" id="{A236B0A0-53B9-4A25-8EA4-001776E83E9A}">
          <p14:sldIdLst>
            <p14:sldId id="288"/>
            <p14:sldId id="289"/>
            <p14:sldId id="290"/>
            <p14:sldId id="291"/>
            <p14:sldId id="292"/>
          </p14:sldIdLst>
        </p14:section>
        <p14:section name="Self-reflection (5 min)" id="{3AB5692B-2B9E-412E-A370-29813780433F}">
          <p14:sldIdLst>
            <p14:sldId id="293"/>
          </p14:sldIdLst>
        </p14:section>
        <p14:section name="Prompt basics (4 min)" id="{9DCC9988-356E-4505-819D-9BC92F27B328}">
          <p14:sldIdLst>
            <p14:sldId id="270"/>
            <p14:sldId id="275"/>
            <p14:sldId id="294"/>
          </p14:sldIdLst>
        </p14:section>
        <p14:section name="Mini-exercise (8 min)" id="{A3A6D85B-41D5-4260-86CF-1244C0EA6CFC}">
          <p14:sldIdLst>
            <p14:sldId id="297"/>
          </p14:sldIdLst>
        </p14:section>
        <p14:section name="Using AI reponsibly (3 min)" id="{E8ECB7DF-6451-4847-8B0B-A4F3066C9610}">
          <p14:sldIdLst>
            <p14:sldId id="271"/>
            <p14:sldId id="295"/>
          </p14:sldIdLst>
        </p14:section>
        <p14:section name="Action planning (5 min)" id="{61A28ACB-B0D6-4CB9-A045-427BB767E47E}">
          <p14:sldIdLst>
            <p14:sldId id="296"/>
          </p14:sldIdLst>
        </p14:section>
        <p14:section name="Closing (2 min)" id="{FF97E752-3E81-46EC-92F9-9C09876AA869}">
          <p14:sldIdLst>
            <p14:sldId id="283"/>
            <p14:sldId id="299"/>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91F2C"/>
    <a:srgbClr val="E3E4E5"/>
    <a:srgbClr val="F0F0ED"/>
    <a:srgbClr val="E8E6DF"/>
    <a:srgbClr val="FFFFFF"/>
    <a:srgbClr val="1A1A1F"/>
    <a:srgbClr val="F1EFEF"/>
    <a:srgbClr val="FFF0C9"/>
    <a:srgbClr val="FBAE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3979B5-046F-123E-607A-C3F6D04EC7EB}" v="1" dt="2025-03-21T21:19:34.6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38"/>
  </p:normalViewPr>
  <p:slideViewPr>
    <p:cSldViewPr snapToGrid="0">
      <p:cViewPr varScale="1">
        <p:scale>
          <a:sx n="133" d="100"/>
          <a:sy n="133" d="100"/>
        </p:scale>
        <p:origin x="320" y="19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3/22/25 9:29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3/22/25 9:29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 slate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3/22/25 9:29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6383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84A98-FD43-525E-6200-31BEA4EA3B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C712C-711D-A20B-0883-B18902E73F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795CD6-26E4-F872-CACE-D4FD59CC90AA}"/>
              </a:ext>
            </a:extLst>
          </p:cNvPr>
          <p:cNvSpPr>
            <a:spLocks noGrp="1"/>
          </p:cNvSpPr>
          <p:nvPr>
            <p:ph type="body" idx="1"/>
          </p:nvPr>
        </p:nvSpPr>
        <p:spPr/>
        <p:txBody>
          <a:bodyPr/>
          <a:lstStyle/>
          <a:p>
            <a:pPr marL="0" marR="0">
              <a:lnSpc>
                <a:spcPct val="115000"/>
              </a:lnSpc>
              <a:spcAft>
                <a:spcPts val="800"/>
              </a:spcAft>
              <a:buNone/>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[Slide: What is AI? Part 1] (Slide 10)</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At its core,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AI is designed to assist and amplify human productivity.</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But in recent years, one particular type of AI has been making headlines—</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Generative AI.</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So what is Generative AI?</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Generative AI is a type of artificial intelligence that focuses on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creating new, unique content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based on the input you provide. Let’s break this down:</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Generative AI is powered by Large Language Models (LLMs). </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These are AI models trained on massive data to understand and generate human-like language</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It works through "prompting." </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You provide AI with an input—like a question or request—and it generates a response based on that.</a:t>
            </a:r>
          </a:p>
          <a:p>
            <a:pPr marL="342900" marR="0" lvl="0" indent="-342900">
              <a:lnSpc>
                <a:spcPct val="115000"/>
              </a:lnSpc>
              <a:spcAft>
                <a:spcPts val="800"/>
              </a:spcAft>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Creates new content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It can write, design, summarize, and generate content in ways that mimic human creativity.</a:t>
            </a: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And a great example of this?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Microsoft Copilot. </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Copilot is one of the AI</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-powered productivity tools available today.</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It integrates into your existing workflows and acts as your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intelligent assistant.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endParaRPr lang="en-US"/>
          </a:p>
        </p:txBody>
      </p:sp>
      <p:sp>
        <p:nvSpPr>
          <p:cNvPr id="4" name="Header Placeholder 3">
            <a:extLst>
              <a:ext uri="{FF2B5EF4-FFF2-40B4-BE49-F238E27FC236}">
                <a16:creationId xmlns:a16="http://schemas.microsoft.com/office/drawing/2014/main" id="{5F40CABB-B83D-D9C8-1D7D-257B4C83FCA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EA0A9F2A-6F4B-6FE1-EC87-C5E4D900576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93E0E67-E07C-7FDC-C28A-0A32F3B16DA1}"/>
              </a:ext>
            </a:extLst>
          </p:cNvPr>
          <p:cNvSpPr>
            <a:spLocks noGrp="1"/>
          </p:cNvSpPr>
          <p:nvPr>
            <p:ph type="dt" idx="1"/>
          </p:nvPr>
        </p:nvSpPr>
        <p:spPr/>
        <p:txBody>
          <a:bodyPr/>
          <a:lstStyle/>
          <a:p>
            <a:fld id="{386CE63F-9E7F-4C04-9D0D-FCA25A8E9E86}" type="datetime8">
              <a:rPr lang="en-US" smtClean="0"/>
              <a:t>3/22/25 9:29 AM</a:t>
            </a:fld>
            <a:endParaRPr lang="en-US"/>
          </a:p>
        </p:txBody>
      </p:sp>
      <p:sp>
        <p:nvSpPr>
          <p:cNvPr id="7" name="Slide Number Placeholder 6">
            <a:extLst>
              <a:ext uri="{FF2B5EF4-FFF2-40B4-BE49-F238E27FC236}">
                <a16:creationId xmlns:a16="http://schemas.microsoft.com/office/drawing/2014/main" id="{9743804C-B33F-EDB0-959C-306D4E09140E}"/>
              </a:ext>
            </a:extLst>
          </p:cNvPr>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25166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35C99-30A4-2404-A553-350020C5F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D1FE86-23F7-AA07-E436-E2D2126F81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B2F5C0-9F4C-2063-A298-B7018837126C}"/>
              </a:ext>
            </a:extLst>
          </p:cNvPr>
          <p:cNvSpPr>
            <a:spLocks noGrp="1"/>
          </p:cNvSpPr>
          <p:nvPr>
            <p:ph type="body" idx="1"/>
          </p:nvPr>
        </p:nvSpPr>
        <p:spPr/>
        <p:txBody>
          <a:bodyPr/>
          <a:lstStyle/>
          <a:p>
            <a:pPr marL="0" marR="0">
              <a:lnSpc>
                <a:spcPct val="115000"/>
              </a:lnSpc>
              <a:spcAft>
                <a:spcPts val="800"/>
              </a:spcAft>
              <a:buNone/>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[Slide: What is AI? Part 2] (Slide 11)</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Here are some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real-world examples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of how AI is being used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right now</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to improve productivity.</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Drafting professional emails in seconds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—Instead of spending time crafting emails, AI can suggest polished responses, saving you effort.</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Generating high-quality images for branding, marketing, or product design</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—AI can create visuals instantly, replacing hours of manual work.</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Translating and localizing content in minutes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—Expanding your business or reaching global audiences can be easier with AI.</a:t>
            </a:r>
          </a:p>
          <a:p>
            <a:pPr marL="342900" marR="0" lvl="0" indent="-342900">
              <a:lnSpc>
                <a:spcPct val="115000"/>
              </a:lnSpc>
              <a:spcAft>
                <a:spcPts val="800"/>
              </a:spcAft>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Creating AI-powered customer service agents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—AI chatbots and virtual assistants are improving customer interactions and automating repetitive inquiries.</a:t>
            </a: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These are just a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few</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ways AI is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already transforming work.</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And,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we’re just scratching the surface.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4163E6C4-9754-13C9-3ACD-1FD0B98AC13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81388E8-95B4-C662-59FB-9625B2D36D1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DCEE0BA-3570-9CCF-9B45-05A3C8D77642}"/>
              </a:ext>
            </a:extLst>
          </p:cNvPr>
          <p:cNvSpPr>
            <a:spLocks noGrp="1"/>
          </p:cNvSpPr>
          <p:nvPr>
            <p:ph type="dt" idx="1"/>
          </p:nvPr>
        </p:nvSpPr>
        <p:spPr/>
        <p:txBody>
          <a:bodyPr/>
          <a:lstStyle/>
          <a:p>
            <a:fld id="{386CE63F-9E7F-4C04-9D0D-FCA25A8E9E86}" type="datetime8">
              <a:rPr lang="en-US" smtClean="0"/>
              <a:t>3/22/25 9:29 AM</a:t>
            </a:fld>
            <a:endParaRPr lang="en-US"/>
          </a:p>
        </p:txBody>
      </p:sp>
      <p:sp>
        <p:nvSpPr>
          <p:cNvPr id="7" name="Slide Number Placeholder 6">
            <a:extLst>
              <a:ext uri="{FF2B5EF4-FFF2-40B4-BE49-F238E27FC236}">
                <a16:creationId xmlns:a16="http://schemas.microsoft.com/office/drawing/2014/main" id="{A2307632-3531-7B8B-66BB-3CED59B51327}"/>
              </a:ext>
            </a:extLst>
          </p:cNvPr>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584420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[Slide: Why Does AI Matter Now? Part 1] (Slide 12)</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But let’s take a step back and ask: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Why should we care about AI right now?</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First of all, the reality is,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work is moving faster than ever.</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Think about your own workday:</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Information overload: </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We’re constantly bombarded with emails, documents, and reports.</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Non-stop communication:</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Meetings, Online messages, endless notifications—it never stops.</a:t>
            </a:r>
          </a:p>
          <a:p>
            <a:pPr marL="342900" marR="0" lvl="0" indent="-342900">
              <a:lnSpc>
                <a:spcPct val="115000"/>
              </a:lnSpc>
              <a:spcAft>
                <a:spcPts val="800"/>
              </a:spcAft>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Productivity demands: </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Teams are stretched thin, and leaders are looking for ways to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do more with less.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With all of this happening, the pressure to stay efficient is greater than ever. </a:t>
            </a: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Organizations that adopt AI early will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gain a competitive edge</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and build future-ready skills. </a:t>
            </a: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And we’re already seeing real-world impact. According to Microsoft’s Work Trend Index, AI is helping professionals across different roles—from knowledge workers to IT and business teams—be more productive, reduce manual tasks, and stay ahead in their work. </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Learning to use AI effectively today</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equips us with the skills needed to thrive in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our roles and workplaces of the future. </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8610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F1B61-E1AA-8DED-97B5-D293C3B66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620504-3039-EF61-69FA-034F772ADE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322360-EBDF-B148-4C05-7346FB5E717C}"/>
              </a:ext>
            </a:extLst>
          </p:cNvPr>
          <p:cNvSpPr>
            <a:spLocks noGrp="1"/>
          </p:cNvSpPr>
          <p:nvPr>
            <p:ph type="body" idx="1"/>
          </p:nvPr>
        </p:nvSpPr>
        <p:spPr/>
        <p:txBody>
          <a:bodyPr/>
          <a:lstStyle/>
          <a:p>
            <a:pPr marL="0" marR="0">
              <a:lnSpc>
                <a:spcPct val="115000"/>
              </a:lnSpc>
              <a:spcAft>
                <a:spcPts val="800"/>
              </a:spcAft>
              <a:buNone/>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[Slide: Why Does AI Matter Now? Part 2] (Slide 13)</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Second, AI isn’t just catching up—it’s accelerating. The AI tools available today are already impressive, but the advancements we’ll see in the next few years will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completely reshape how we work. </a:t>
            </a: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Organizations that embrace AI now unlock creativity, efficiency, and productivity, staying ahead in a world where AI will only get smarter and more powerful.</a:t>
            </a:r>
          </a:p>
          <a:p>
            <a:pPr marL="342900" marR="0" lvl="0" indent="-342900">
              <a:lnSpc>
                <a:spcPct val="115000"/>
              </a:lnSpc>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Now, imagine having a virtual assistant that understands your work and can instantly answer your specific questions based on your role and context.</a:t>
            </a:r>
          </a:p>
          <a:p>
            <a:pPr marL="342900" marR="0" lvl="0" indent="-342900">
              <a:lnSpc>
                <a:spcPct val="115000"/>
              </a:lnSpc>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This is where AI Agents come in. Also known as virtual assistants, these smart software tools assist with tasks based on your needs.</a:t>
            </a:r>
          </a:p>
          <a:p>
            <a:pPr marL="342900" marR="0" lvl="0" indent="-342900">
              <a:lnSpc>
                <a:spcPct val="115000"/>
              </a:lnSpc>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AI Agents can be built using your knowledge base, allowing them to provide answers without the need to search through multiple documents.</a:t>
            </a:r>
          </a:p>
          <a:p>
            <a:pPr marL="342900" marR="0" lvl="0" indent="-342900">
              <a:lnSpc>
                <a:spcPct val="115000"/>
              </a:lnSpc>
              <a:spcAft>
                <a:spcPts val="800"/>
              </a:spcAft>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For example, with Copilot Agent, users can now create basic AI agents without coding, enabling automation and efficiency in their roles.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Those who experiment early will adapt more easily as AI continues to advance. The more you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experiment with AI now</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the easier it will be to integrate new capabilities as they evolve.</a:t>
            </a:r>
          </a:p>
        </p:txBody>
      </p:sp>
      <p:sp>
        <p:nvSpPr>
          <p:cNvPr id="4" name="Slide Number Placeholder 3">
            <a:extLst>
              <a:ext uri="{FF2B5EF4-FFF2-40B4-BE49-F238E27FC236}">
                <a16:creationId xmlns:a16="http://schemas.microsoft.com/office/drawing/2014/main" id="{B3E7B2C6-98FE-1CF4-08E9-3EF3BFB60E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4494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6C937-15B8-56A4-5228-C52A4D5E06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154FC3-03CD-9D50-B0ED-A5AEDF80BE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D79C47-5032-76F4-773F-3B1445203F4E}"/>
              </a:ext>
            </a:extLst>
          </p:cNvPr>
          <p:cNvSpPr>
            <a:spLocks noGrp="1"/>
          </p:cNvSpPr>
          <p:nvPr>
            <p:ph type="body" idx="1"/>
          </p:nvPr>
        </p:nvSpPr>
        <p:spPr/>
        <p:txBody>
          <a:bodyPr/>
          <a:lstStyle/>
          <a:p>
            <a:pPr marL="0" marR="0">
              <a:lnSpc>
                <a:spcPct val="115000"/>
              </a:lnSpc>
              <a:spcAft>
                <a:spcPts val="800"/>
              </a:spcAft>
              <a:buNone/>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[Slide: How AI Can Help You Today] (Slide 14)</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Now, while we’re all excited about the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future of AI</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let’s focus on something more practical—</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how AI can help us today.</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Here are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some everyday tasks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where AI can be a game-changer:</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Generating meeting summaries and notes.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No more scrambling to write everything down—AI can extract key points for you.</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Translating languages and recapping meetings.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Keeping teams aligned across different regions has never been easier.</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Transforming text into different formats.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Whether you need to reformat a report or tailor content for different audiences, AI can do it in seconds.</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Brainstorming and creative ideation.</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AI can help generate fresh ideas, refine your work, and even act as a creative partner.</a:t>
            </a:r>
          </a:p>
          <a:p>
            <a:pPr marL="342900" marR="0" lvl="0" indent="-342900">
              <a:lnSpc>
                <a:spcPct val="115000"/>
              </a:lnSpc>
              <a:spcAft>
                <a:spcPts val="800"/>
              </a:spcAft>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Providing coaching and workflow suggestions.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Need help structuring an email? Summarizing a document? AI can guide you step by step.</a:t>
            </a: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If you think of AI as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your smart work buddy</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you’ll start to see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how it can assist you every single day.</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It’s not about replacing the way you work—it’s about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enhancing your abilities, reducing busywork, and freeing you up to focus on what truly matters.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0C43D37B-9974-4D56-06E7-CB973CF0E3E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1CD647F-74C2-1A29-6630-AD8BC9F883E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2974C5E-0167-018D-BACF-A6B595998773}"/>
              </a:ext>
            </a:extLst>
          </p:cNvPr>
          <p:cNvSpPr>
            <a:spLocks noGrp="1"/>
          </p:cNvSpPr>
          <p:nvPr>
            <p:ph type="dt" idx="1"/>
          </p:nvPr>
        </p:nvSpPr>
        <p:spPr/>
        <p:txBody>
          <a:bodyPr/>
          <a:lstStyle/>
          <a:p>
            <a:fld id="{386CE63F-9E7F-4C04-9D0D-FCA25A8E9E86}" type="datetime8">
              <a:rPr lang="en-US" smtClean="0"/>
              <a:t>3/22/25 9:29 AM</a:t>
            </a:fld>
            <a:endParaRPr lang="en-US"/>
          </a:p>
        </p:txBody>
      </p:sp>
      <p:sp>
        <p:nvSpPr>
          <p:cNvPr id="7" name="Slide Number Placeholder 6">
            <a:extLst>
              <a:ext uri="{FF2B5EF4-FFF2-40B4-BE49-F238E27FC236}">
                <a16:creationId xmlns:a16="http://schemas.microsoft.com/office/drawing/2014/main" id="{54C44D4E-783B-0C0A-C104-06DCC27D3AE2}"/>
              </a:ext>
            </a:extLst>
          </p:cNvPr>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634877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4DC21-8623-8492-C04D-63BC55BF4E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E422E-79E7-9471-D1D6-4945DD9CF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C50E0-8F35-3DED-631D-3D43D033FAD9}"/>
              </a:ext>
            </a:extLst>
          </p:cNvPr>
          <p:cNvSpPr>
            <a:spLocks noGrp="1"/>
          </p:cNvSpPr>
          <p:nvPr>
            <p:ph type="body" idx="1"/>
          </p:nvPr>
        </p:nvSpPr>
        <p:spPr/>
        <p:txBody>
          <a:bodyPr/>
          <a:lstStyle/>
          <a:p>
            <a:pPr marL="0" marR="0">
              <a:lnSpc>
                <a:spcPct val="115000"/>
              </a:lnSpc>
              <a:spcAft>
                <a:spcPts val="800"/>
              </a:spcAft>
              <a:buNone/>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sec | [Opening Scene: Instructor on camera, transitioning smoothly from the previous segment.]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Instructor:</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en-US" sz="1800" kern="100">
                <a:effectLst/>
                <a:latin typeface="Aptos" panose="020B0004020202020204" pitchFamily="34" charset="0"/>
                <a:ea typeface="Malgun Gothic" panose="020B0503020000020004" pitchFamily="34" charset="-127"/>
                <a:cs typeface="Times New Roman" panose="02020603050405020304" pitchFamily="18" charset="0"/>
              </a:rPr>
              <a:t>Now that we've explored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how AI can assist you in your daily tasks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let's take a moment to look at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the bigger picture. </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We’ve talked about the potential of AI, but how are organizations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actually using AI to drive real impact?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To answer that, we’ll explore some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real-world case examples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—how businesses are using AI to solve challenges, improve productivity, and create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real value.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102FCF06-C2C1-6B3B-4625-4A3278C1C79C}"/>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B62B4F5B-0183-B3CC-D2E8-CC9B1841E11D}"/>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3FE6D7B-BCA2-C4D5-DC76-41B5A59A1DC6}"/>
              </a:ext>
            </a:extLst>
          </p:cNvPr>
          <p:cNvSpPr>
            <a:spLocks noGrp="1"/>
          </p:cNvSpPr>
          <p:nvPr>
            <p:ph type="dt" idx="12"/>
          </p:nvPr>
        </p:nvSpPr>
        <p:spPr/>
        <p:txBody>
          <a:bodyPr/>
          <a:lstStyle/>
          <a:p>
            <a:fld id="{B16574EE-8191-4BCC-ABE6-D00A4F4D7690}" type="datetime8">
              <a:rPr lang="en-US" smtClean="0"/>
              <a:t>3/22/25 9:29 AM</a:t>
            </a:fld>
            <a:endParaRPr lang="en-US"/>
          </a:p>
        </p:txBody>
      </p:sp>
      <p:sp>
        <p:nvSpPr>
          <p:cNvPr id="7" name="Slide Number Placeholder 6">
            <a:extLst>
              <a:ext uri="{FF2B5EF4-FFF2-40B4-BE49-F238E27FC236}">
                <a16:creationId xmlns:a16="http://schemas.microsoft.com/office/drawing/2014/main" id="{B0741E80-D0E3-7B7B-A56E-288F1E2ABB46}"/>
              </a:ext>
            </a:extLst>
          </p:cNvPr>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165811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453FF-E369-0F2D-C2A5-174687F98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200FE6-1060-2A80-876A-7636993D4B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D8B88B-C613-97A5-55EA-5DA894DDFB3E}"/>
              </a:ext>
            </a:extLst>
          </p:cNvPr>
          <p:cNvSpPr>
            <a:spLocks noGrp="1"/>
          </p:cNvSpPr>
          <p:nvPr>
            <p:ph type="body" idx="1"/>
          </p:nvPr>
        </p:nvSpPr>
        <p:spPr/>
        <p:txBody>
          <a:bodyPr/>
          <a:lstStyle/>
          <a:p>
            <a:pPr marL="0" marR="0">
              <a:lnSpc>
                <a:spcPct val="115000"/>
              </a:lnSpc>
              <a:spcAft>
                <a:spcPts val="800"/>
              </a:spcAft>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[Slide: AI in Action – Real-World Impact] (Slide 16)</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Across industries, AI is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changing the way companies operate</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helping them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move faster, work smarter, and innovate more effectively.</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Here are three key ways AI is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driving transformation today:</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Boosting productivity with AI-enabled workflows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Organizations are using AI to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increase speed, scalability, and efficiency,</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allowing teams to tackle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complex problems faster.</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Optimizing workflows for accuracy and efficiency</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AI is helping businesses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automate repetitive processes, reduce human error, and free up employees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to focus on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higher-value work.</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Creating business breakthroughs and enhancing customer experiences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AI is enabling businesses to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personalize interactions, improve response times, and add more value to customers.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Let’s take a closer look at one example. (Transition to the next slide)</a:t>
            </a:r>
          </a:p>
          <a:p>
            <a:pPr marL="0" marR="0">
              <a:lnSpc>
                <a:spcPct val="115000"/>
              </a:lnSpc>
              <a:spcAft>
                <a:spcPts val="800"/>
              </a:spcAft>
            </a:pPr>
            <a:endParaRPr lang="en-US" sz="1800">
              <a:effectLst/>
            </a:endParaRPr>
          </a:p>
        </p:txBody>
      </p:sp>
      <p:sp>
        <p:nvSpPr>
          <p:cNvPr id="4" name="Header Placeholder 3">
            <a:extLst>
              <a:ext uri="{FF2B5EF4-FFF2-40B4-BE49-F238E27FC236}">
                <a16:creationId xmlns:a16="http://schemas.microsoft.com/office/drawing/2014/main" id="{1F3D42FF-6500-44E3-6B3D-3EA8FE1C265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
        <p:nvSpPr>
          <p:cNvPr id="5" name="Footer Placeholder 4">
            <a:extLst>
              <a:ext uri="{FF2B5EF4-FFF2-40B4-BE49-F238E27FC236}">
                <a16:creationId xmlns:a16="http://schemas.microsoft.com/office/drawing/2014/main" id="{267ECA3F-7363-F765-63DE-1CCECDAE1EF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Display" pitchFamily="2" charset="0"/>
                <a:ea typeface="Segoe UI" pitchFamily="34" charset="0"/>
                <a:cs typeface="Segoe Sans Display"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FA856B7-4A1B-A72F-C3BE-B4AA97824AD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3/22/25 9:29 AM</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
        <p:nvSpPr>
          <p:cNvPr id="7" name="Slide Number Placeholder 6">
            <a:extLst>
              <a:ext uri="{FF2B5EF4-FFF2-40B4-BE49-F238E27FC236}">
                <a16:creationId xmlns:a16="http://schemas.microsoft.com/office/drawing/2014/main" id="{BE7141B8-5177-5B6D-2030-86D12EE575E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Tree>
    <p:extLst>
      <p:ext uri="{BB962C8B-B14F-4D97-AF65-F5344CB8AC3E}">
        <p14:creationId xmlns:p14="http://schemas.microsoft.com/office/powerpoint/2010/main" val="496338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[Slide: Case Study – Finastra] (Slide 17)</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One great example of AI impact comes from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Finastra</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 global financial services company.</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Before AI:</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Their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marketing team had long content creation timelines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—sometimes taking up to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six months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to develop campaign materials.</a:t>
            </a:r>
          </a:p>
          <a:p>
            <a:pPr marL="342900" marR="0" lvl="0" indent="-342900">
              <a:lnSpc>
                <a:spcPct val="115000"/>
              </a:lnSpc>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With so many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layers of review and approvals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the process needed some improvements</a:t>
            </a:r>
          </a:p>
          <a:p>
            <a:pPr marL="342900" marR="0" lvl="0" indent="-342900">
              <a:lnSpc>
                <a:spcPct val="115000"/>
              </a:lnSpc>
              <a:spcAft>
                <a:spcPts val="800"/>
              </a:spcAft>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They needed a way to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speed up content creation while maintaining quality and inclusivity</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After AI: </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By integrating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Microsoft Copilot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the team was able to:</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Generate and optimize content faster</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Copilot helped them create high-quality drafts within minutes instead of weeks.</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Ensure inclusivity in messaging</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AI assisted in refining content to align with diverse audiences.</a:t>
            </a:r>
          </a:p>
          <a:p>
            <a:pPr marL="342900" marR="0" lvl="0" indent="-342900">
              <a:lnSpc>
                <a:spcPct val="115000"/>
              </a:lnSpc>
              <a:spcAft>
                <a:spcPts val="800"/>
              </a:spcAft>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Streamline the review process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Reducing the back-and-forth between teams.</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The Outcome: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Time-to-market was reduced by 75%</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meaning they could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launch campaigns much faster.</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The team had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more time to focus on strategy and creativity</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rather than getting stuck in repetitive tasks.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And this is just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one case example</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—companies across industries are discovering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new ways to leverage AI</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to increase efficiency and drive results.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3/22/25 9:29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506387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4D1C6-0658-9D29-1A59-3EB960181D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A31D1-3BFC-3722-9C48-7A04C64AE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E2110C-DAD8-4C0C-5C82-C937B8266D6C}"/>
              </a:ext>
            </a:extLst>
          </p:cNvPr>
          <p:cNvSpPr>
            <a:spLocks noGrp="1"/>
          </p:cNvSpPr>
          <p:nvPr>
            <p:ph type="body" idx="1"/>
          </p:nvPr>
        </p:nvSpPr>
        <p:spPr/>
        <p:txBody>
          <a:bodyPr/>
          <a:lstStyle/>
          <a:p>
            <a:pPr marL="0" marR="0">
              <a:lnSpc>
                <a:spcPct val="115000"/>
              </a:lnSpc>
              <a:spcAft>
                <a:spcPts val="800"/>
              </a:spcAft>
              <a:buNone/>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 min | [Slide: Your Turn – Finding Your AI Opportunity] (Slide 18)</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Now that we’ve explored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real-world applications of AI</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let’s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bring the focus back to you.</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How can AI help you work smarter and drive impact in your own role?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To get started, let’s revisit some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common AI use cases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that can be applied across different industries and professions. Take a moment to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scan through these examples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on the screen.</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Generating meeting summaries and notes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AI can automatically capture key points, action items, and next steps, so you never have to scramble for notes.</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Drafting professional emails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Instead of spending time writing from scratch, AI can generate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polished, structured responses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in seconds.</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Brainstorming and generating ideas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AI can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help spark creativity</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and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provide different angles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for your projects.</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Creating strategy documents and reports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AI can help structure content, summarize research, and format documents efficiently.</a:t>
            </a:r>
          </a:p>
          <a:p>
            <a:pPr marL="342900" marR="0" lvl="0" indent="-342900">
              <a:lnSpc>
                <a:spcPct val="115000"/>
              </a:lnSpc>
              <a:spcAft>
                <a:spcPts val="800"/>
              </a:spcAft>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Developing checklists and project plans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AI can help organize workflows and ensure no critical steps are missed.</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Take a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few seconds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to go through these examples and think: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Which of these tasks could AI help YOU with?</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03F9681E-F2C8-EA4E-85E8-0E6AD351BE0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3D4BCBD-83D4-3A29-6057-44B379CAAA5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B1C492F-5A95-32EC-3801-247633C1C37F}"/>
              </a:ext>
            </a:extLst>
          </p:cNvPr>
          <p:cNvSpPr>
            <a:spLocks noGrp="1"/>
          </p:cNvSpPr>
          <p:nvPr>
            <p:ph type="dt" idx="1"/>
          </p:nvPr>
        </p:nvSpPr>
        <p:spPr/>
        <p:txBody>
          <a:bodyPr/>
          <a:lstStyle/>
          <a:p>
            <a:fld id="{386CE63F-9E7F-4C04-9D0D-FCA25A8E9E86}" type="datetime8">
              <a:rPr lang="en-US" smtClean="0"/>
              <a:t>3/22/25 9:29 AM</a:t>
            </a:fld>
            <a:endParaRPr lang="en-US"/>
          </a:p>
        </p:txBody>
      </p:sp>
      <p:sp>
        <p:nvSpPr>
          <p:cNvPr id="7" name="Slide Number Placeholder 6">
            <a:extLst>
              <a:ext uri="{FF2B5EF4-FFF2-40B4-BE49-F238E27FC236}">
                <a16:creationId xmlns:a16="http://schemas.microsoft.com/office/drawing/2014/main" id="{E7AD35A8-FBA2-73CF-A86B-FA085093F6F0}"/>
              </a:ext>
            </a:extLst>
          </p:cNvPr>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673362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877C6-328B-68E0-CB09-9888D716BE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FF8870-A558-6815-0A2D-02CFB84B05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B2C1DF-46AE-222A-FE8B-A0ADD91C209D}"/>
              </a:ext>
            </a:extLst>
          </p:cNvPr>
          <p:cNvSpPr>
            <a:spLocks noGrp="1"/>
          </p:cNvSpPr>
          <p:nvPr>
            <p:ph type="body" idx="1"/>
          </p:nvPr>
        </p:nvSpPr>
        <p:spPr/>
        <p:txBody>
          <a:bodyPr/>
          <a:lstStyle/>
          <a:p>
            <a:pPr marL="0" marR="0">
              <a:lnSpc>
                <a:spcPct val="115000"/>
              </a:lnSpc>
              <a:spcAft>
                <a:spcPts val="800"/>
              </a:spcAft>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5 min | [Slides: Lightbulb moments for your AI Kickstarter] (Slides 19 - 23)</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To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help you find inspiration</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let’s take a look at some short videos featuring Microsoft colleagues sharing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how they are using AI in their own roles.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These short videos will give you a glimpse into how professionals across different functions are integrating AI into their work.</a:t>
            </a: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As you watch, think about how AI might help you in a similar way.</a:t>
            </a:r>
          </a:p>
          <a:p>
            <a:pPr marL="0" marR="0">
              <a:lnSpc>
                <a:spcPct val="115000"/>
              </a:lnSpc>
              <a:spcAft>
                <a:spcPts val="800"/>
              </a:spcAft>
            </a:pPr>
            <a:endParaRPr lang="en-US" sz="1800" kern="100">
              <a:effectLst/>
              <a:latin typeface="Segoe UI Emoji" panose="020B0502040204020203" pitchFamily="34" charset="0"/>
              <a:ea typeface="Malgun Gothic" panose="020B0503020000020004" pitchFamily="34" charset="-127"/>
              <a:cs typeface="Segoe UI Emoji" panose="020B0502040204020203" pitchFamily="34" charset="0"/>
            </a:endParaRPr>
          </a:p>
          <a:p>
            <a:pPr marL="0" marR="0">
              <a:lnSpc>
                <a:spcPct val="115000"/>
              </a:lnSpc>
              <a:spcAft>
                <a:spcPts val="800"/>
              </a:spcAft>
            </a:pPr>
            <a:r>
              <a:rPr lang="en-US" sz="1800" kern="100">
                <a:effectLst/>
                <a:latin typeface="Segoe UI Emoji" panose="020B0502040204020203" pitchFamily="34" charset="0"/>
                <a:ea typeface="Malgun Gothic" panose="020B0503020000020004" pitchFamily="34" charset="-127"/>
                <a:cs typeface="Segoe UI Emoji" panose="020B0502040204020203" pitchFamily="34" charset="0"/>
              </a:rPr>
              <a:t>[Play short videos in the next slides 19 – 22] </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AI Use Cases (Short Videos, &lt;1 min each):</a:t>
            </a:r>
          </a:p>
          <a:p>
            <a:pPr marL="342900" marR="0" lvl="0" indent="-342900">
              <a:lnSpc>
                <a:spcPct val="115000"/>
              </a:lnSpc>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Drafting emails with AI – How AI speeds up email creation while keeping messages professional and on point.</a:t>
            </a:r>
          </a:p>
          <a:p>
            <a:pPr marL="342900" marR="0" lvl="0" indent="-342900">
              <a:lnSpc>
                <a:spcPct val="115000"/>
              </a:lnSpc>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Creating a strategy document – How AI helps structure and refine strategy documents efficiently.</a:t>
            </a:r>
          </a:p>
          <a:p>
            <a:pPr marL="342900" marR="0" lvl="0" indent="-342900">
              <a:lnSpc>
                <a:spcPct val="115000"/>
              </a:lnSpc>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Brainstorming new initiatives – How AI sparks creativity and expands possibilities.</a:t>
            </a:r>
          </a:p>
          <a:p>
            <a:pPr marL="342900" marR="0" lvl="0" indent="-342900">
              <a:lnSpc>
                <a:spcPct val="115000"/>
              </a:lnSpc>
              <a:spcAft>
                <a:spcPts val="800"/>
              </a:spcAft>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Developing a checklist for your role – How AI assists in organizing tasks and workflows.</a:t>
            </a:r>
          </a:p>
          <a:p>
            <a:endParaRPr lang="en-US"/>
          </a:p>
        </p:txBody>
      </p:sp>
      <p:sp>
        <p:nvSpPr>
          <p:cNvPr id="4" name="Header Placeholder 3">
            <a:extLst>
              <a:ext uri="{FF2B5EF4-FFF2-40B4-BE49-F238E27FC236}">
                <a16:creationId xmlns:a16="http://schemas.microsoft.com/office/drawing/2014/main" id="{4A302050-B8F1-A417-A125-9FB2A821CA60}"/>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630A94D4-2966-6597-03E4-4745D80C46AA}"/>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09B7692-6C74-AAE2-5542-543DE4E6D31F}"/>
              </a:ext>
            </a:extLst>
          </p:cNvPr>
          <p:cNvSpPr>
            <a:spLocks noGrp="1"/>
          </p:cNvSpPr>
          <p:nvPr>
            <p:ph type="dt" idx="12"/>
          </p:nvPr>
        </p:nvSpPr>
        <p:spPr/>
        <p:txBody>
          <a:bodyPr/>
          <a:lstStyle/>
          <a:p>
            <a:fld id="{E2F19A73-88F5-4B80-A929-CF8E66EE5449}" type="datetime8">
              <a:rPr lang="en-US" smtClean="0"/>
              <a:t>3/22/25 9:29 AM</a:t>
            </a:fld>
            <a:endParaRPr lang="en-US"/>
          </a:p>
        </p:txBody>
      </p:sp>
      <p:sp>
        <p:nvSpPr>
          <p:cNvPr id="7" name="Slide Number Placeholder 6">
            <a:extLst>
              <a:ext uri="{FF2B5EF4-FFF2-40B4-BE49-F238E27FC236}">
                <a16:creationId xmlns:a16="http://schemas.microsoft.com/office/drawing/2014/main" id="{00A50C91-8174-CDD7-85F9-F080DCF9B7BD}"/>
              </a:ext>
            </a:extLst>
          </p:cNvPr>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66704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CA668-128C-A491-8938-1F41BE2648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BA72A8-E3B7-6900-7483-2B80E8E278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92E6BD-3EE8-CA69-F8F0-210EED875EE7}"/>
              </a:ext>
            </a:extLst>
          </p:cNvPr>
          <p:cNvSpPr>
            <a:spLocks noGrp="1"/>
          </p:cNvSpPr>
          <p:nvPr>
            <p:ph type="body" idx="1"/>
          </p:nvPr>
        </p:nvSpPr>
        <p:spPr/>
        <p:txBody>
          <a:bodyPr/>
          <a:lstStyle/>
          <a:p>
            <a:pPr marL="0" marR="0">
              <a:lnSpc>
                <a:spcPct val="115000"/>
              </a:lnSpc>
              <a:spcAft>
                <a:spcPts val="800"/>
              </a:spcAft>
              <a:buNone/>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Opening (Slide 2)</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[Opening Scene: Instructor on camera, welcoming participants with an engaging and enthusiastic tone.]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Instructor:</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en-US" sz="1800" kern="100">
                <a:effectLst/>
                <a:latin typeface="Aptos" panose="020B0004020202020204" pitchFamily="34" charset="0"/>
                <a:ea typeface="Malgun Gothic" panose="020B0503020000020004" pitchFamily="34" charset="-127"/>
                <a:cs typeface="Times New Roman" panose="02020603050405020304" pitchFamily="18" charset="0"/>
              </a:rPr>
              <a:t>Hello and welcome! I’m thrilled to have you here for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"AI in Action: Unlock Productivity at Work."</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My name is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&lt;name&gt;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and I’m a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&lt;my role&gt; at Microsoft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I’m here to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guide you through</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this fast-paced, interactive session where you’ll discover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practical ways AI can simplify your work, reduce errors, and free up time—so you can focus on what truly matters.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And the best part? You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don’t need to be an AI expert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to benefit from this!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115000"/>
              </a:lnSpc>
              <a:spcBef>
                <a:spcPts val="0"/>
              </a:spcBef>
              <a:spcAft>
                <a:spcPts val="800"/>
              </a:spcAft>
              <a:buClrTx/>
              <a:buSzTx/>
              <a:buFontTx/>
              <a:buNone/>
              <a:tabLst/>
              <a:defRP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Before we dive in, let’s take a moment to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set ourselves up for success. </a:t>
            </a:r>
            <a:r>
              <a:rPr lang="en-US" sz="1800" b="0" kern="100">
                <a:effectLst/>
                <a:latin typeface="Aptos" panose="020B0004020202020204" pitchFamily="34" charset="0"/>
                <a:ea typeface="Malgun Gothic" panose="020B0503020000020004" pitchFamily="34" charset="-127"/>
                <a:cs typeface="Times New Roman" panose="02020603050405020304" pitchFamily="18" charset="0"/>
              </a:rPr>
              <a:t>(Transition to the next slide)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2CB122D9-FB51-0F17-28BF-31DDD8842F9C}"/>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E8009156-D194-7E5A-26AD-465CB1268A7D}"/>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D1F588D-A39B-141C-3892-4005488A44CB}"/>
              </a:ext>
            </a:extLst>
          </p:cNvPr>
          <p:cNvSpPr>
            <a:spLocks noGrp="1"/>
          </p:cNvSpPr>
          <p:nvPr>
            <p:ph type="dt" idx="12"/>
          </p:nvPr>
        </p:nvSpPr>
        <p:spPr/>
        <p:txBody>
          <a:bodyPr/>
          <a:lstStyle/>
          <a:p>
            <a:fld id="{62C61DAB-D93E-49CA-B245-379601CFE8D0}" type="datetime8">
              <a:rPr lang="en-US" smtClean="0"/>
              <a:t>3/22/25 9:29 AM</a:t>
            </a:fld>
            <a:endParaRPr lang="en-US"/>
          </a:p>
        </p:txBody>
      </p:sp>
      <p:sp>
        <p:nvSpPr>
          <p:cNvPr id="7" name="Slide Number Placeholder 6">
            <a:extLst>
              <a:ext uri="{FF2B5EF4-FFF2-40B4-BE49-F238E27FC236}">
                <a16:creationId xmlns:a16="http://schemas.microsoft.com/office/drawing/2014/main" id="{ECE7916D-7A92-491E-C689-60A84FB8B187}"/>
              </a:ext>
            </a:extLst>
          </p:cNvPr>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184738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C9121-F13D-AEAC-1CEC-04E8C069CF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6E42D-0568-BD03-9649-9A83C61C61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186F31-6D1C-D6E8-FC21-6E3143AC81A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0A315E1-5227-F043-746A-C2429E55FC5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304BC32-D6B9-89EC-1F33-FEB245AC8EF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41AB764-CABE-BF28-A318-16BA0D2A3AD4}"/>
              </a:ext>
            </a:extLst>
          </p:cNvPr>
          <p:cNvSpPr>
            <a:spLocks noGrp="1"/>
          </p:cNvSpPr>
          <p:nvPr>
            <p:ph type="dt" idx="1"/>
          </p:nvPr>
        </p:nvSpPr>
        <p:spPr/>
        <p:txBody>
          <a:bodyPr/>
          <a:lstStyle/>
          <a:p>
            <a:fld id="{386CE63F-9E7F-4C04-9D0D-FCA25A8E9E86}" type="datetime8">
              <a:rPr lang="en-US" smtClean="0"/>
              <a:t>3/22/25 9:29 AM</a:t>
            </a:fld>
            <a:endParaRPr lang="en-US"/>
          </a:p>
        </p:txBody>
      </p:sp>
      <p:sp>
        <p:nvSpPr>
          <p:cNvPr id="7" name="Slide Number Placeholder 6">
            <a:extLst>
              <a:ext uri="{FF2B5EF4-FFF2-40B4-BE49-F238E27FC236}">
                <a16:creationId xmlns:a16="http://schemas.microsoft.com/office/drawing/2014/main" id="{16F9B758-9B03-8119-6A85-F55B69D46399}"/>
              </a:ext>
            </a:extLst>
          </p:cNvPr>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237437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F9976-29C5-7E32-681F-EE1DB6644C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70EFE9-EAE2-1631-F19C-B69544ED9F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A33986-7B14-B8D0-AD31-88547C3A18D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1C7B386-D73D-1C99-08A3-9559A0ECAAC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BB7AC42-E7AF-9FB3-6F61-6AE2D139163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ABABB39-A6D8-2172-ACA2-8263C169ACD3}"/>
              </a:ext>
            </a:extLst>
          </p:cNvPr>
          <p:cNvSpPr>
            <a:spLocks noGrp="1"/>
          </p:cNvSpPr>
          <p:nvPr>
            <p:ph type="dt" idx="1"/>
          </p:nvPr>
        </p:nvSpPr>
        <p:spPr/>
        <p:txBody>
          <a:bodyPr/>
          <a:lstStyle/>
          <a:p>
            <a:fld id="{386CE63F-9E7F-4C04-9D0D-FCA25A8E9E86}" type="datetime8">
              <a:rPr lang="en-US" smtClean="0"/>
              <a:t>3/22/25 9:29 AM</a:t>
            </a:fld>
            <a:endParaRPr lang="en-US"/>
          </a:p>
        </p:txBody>
      </p:sp>
      <p:sp>
        <p:nvSpPr>
          <p:cNvPr id="7" name="Slide Number Placeholder 6">
            <a:extLst>
              <a:ext uri="{FF2B5EF4-FFF2-40B4-BE49-F238E27FC236}">
                <a16:creationId xmlns:a16="http://schemas.microsoft.com/office/drawing/2014/main" id="{575A4A7F-EEDE-C13D-74EF-4A33A733FF20}"/>
              </a:ext>
            </a:extLst>
          </p:cNvPr>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052835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A2A2F-C3DD-80C9-266F-379B28BA11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07FDB4-5616-67A3-FA59-2ED9D3CF8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308648-4A20-E97F-FFF8-B8939D6946D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8C523D0-8FA1-8C50-AB3F-D1CC8C48A6F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FAE9874-1A4F-AD77-193A-DE7BBF39921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CD794FB-555A-3882-563E-733CBC3B0D78}"/>
              </a:ext>
            </a:extLst>
          </p:cNvPr>
          <p:cNvSpPr>
            <a:spLocks noGrp="1"/>
          </p:cNvSpPr>
          <p:nvPr>
            <p:ph type="dt" idx="1"/>
          </p:nvPr>
        </p:nvSpPr>
        <p:spPr/>
        <p:txBody>
          <a:bodyPr/>
          <a:lstStyle/>
          <a:p>
            <a:fld id="{386CE63F-9E7F-4C04-9D0D-FCA25A8E9E86}" type="datetime8">
              <a:rPr lang="en-US" smtClean="0"/>
              <a:t>3/22/25 9:29 AM</a:t>
            </a:fld>
            <a:endParaRPr lang="en-US"/>
          </a:p>
        </p:txBody>
      </p:sp>
      <p:sp>
        <p:nvSpPr>
          <p:cNvPr id="7" name="Slide Number Placeholder 6">
            <a:extLst>
              <a:ext uri="{FF2B5EF4-FFF2-40B4-BE49-F238E27FC236}">
                <a16:creationId xmlns:a16="http://schemas.microsoft.com/office/drawing/2014/main" id="{3283281C-AFF1-6BDD-1C6D-B46D85E117F2}"/>
              </a:ext>
            </a:extLst>
          </p:cNvPr>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417805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41790-0782-5B25-2771-D2BEEF8C44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955C6D-052A-D17A-C702-5DF738D7F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89F91F-6416-2DE4-6BB8-AF78C88B6C8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C6C4107-1411-E13A-AE4D-9FB2202A0E7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47D2DE11-2D45-0DB0-A23C-8C0CC870E6B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BCDF026-A7C2-4334-D4FF-5A2729E95130}"/>
              </a:ext>
            </a:extLst>
          </p:cNvPr>
          <p:cNvSpPr>
            <a:spLocks noGrp="1"/>
          </p:cNvSpPr>
          <p:nvPr>
            <p:ph type="dt" idx="1"/>
          </p:nvPr>
        </p:nvSpPr>
        <p:spPr/>
        <p:txBody>
          <a:bodyPr/>
          <a:lstStyle/>
          <a:p>
            <a:fld id="{386CE63F-9E7F-4C04-9D0D-FCA25A8E9E86}" type="datetime8">
              <a:rPr lang="en-US" smtClean="0"/>
              <a:t>3/22/25 9:29 AM</a:t>
            </a:fld>
            <a:endParaRPr lang="en-US"/>
          </a:p>
        </p:txBody>
      </p:sp>
      <p:sp>
        <p:nvSpPr>
          <p:cNvPr id="7" name="Slide Number Placeholder 6">
            <a:extLst>
              <a:ext uri="{FF2B5EF4-FFF2-40B4-BE49-F238E27FC236}">
                <a16:creationId xmlns:a16="http://schemas.microsoft.com/office/drawing/2014/main" id="{F258FF4F-4117-6B1B-EF5A-E38EABEC291B}"/>
              </a:ext>
            </a:extLst>
          </p:cNvPr>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275144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E8EC2-FFF0-5414-2538-B83C24B1DB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36DF56-F57A-A66F-3F43-F841530996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3D6465-2C44-DB60-4074-6AB698145FED}"/>
              </a:ext>
            </a:extLst>
          </p:cNvPr>
          <p:cNvSpPr>
            <a:spLocks noGrp="1"/>
          </p:cNvSpPr>
          <p:nvPr>
            <p:ph type="body" idx="1"/>
          </p:nvPr>
        </p:nvSpPr>
        <p:spPr/>
        <p:txBody>
          <a:bodyPr/>
          <a:lstStyle/>
          <a:p>
            <a:pPr marL="0" marR="0">
              <a:lnSpc>
                <a:spcPct val="115000"/>
              </a:lnSpc>
              <a:spcAft>
                <a:spcPts val="800"/>
              </a:spcAft>
              <a:buNone/>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5 min | [Slide: Self-Reflection – Your AI Kickstarter] (Slide 24)</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I hope these examples sparked some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new ideas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for how AI can support your work. Now, let’s take a moment to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reflect on your own AI opportunity.</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(3-Minute Guided Reflection Activity)</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Take the next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three minutes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to answer these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guiding questions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to help you identify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your own AI Kickstarter task:</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What are 1-2 tasks in your daily work that feel repetitive, manual, or frustrating?</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Which of these tasks, if automated or streamlined, would have the biggest impact on your productivity or reduce errors?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If you freed up time by automating that task, how could you use it for higher-value work?</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Take a moment to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jot down your thoughts. Once you are done, share one task you have identified in the chat!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[Instructor pauses for 3 minutes]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What did you identify as your AI Kickstarter? How did your peers approach theirs? Did you notice any common themes? I’m sure there were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overlapping tasks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yet with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unique variations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based on different roles and contexts.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That’s what makes AI so fascinating—it’s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not a one-size-fits-all tool</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but a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flexible assistant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that adapts to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your specific needs and ways of working.</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endParaRPr lang="en-US"/>
          </a:p>
        </p:txBody>
      </p:sp>
      <p:sp>
        <p:nvSpPr>
          <p:cNvPr id="4" name="Header Placeholder 3">
            <a:extLst>
              <a:ext uri="{FF2B5EF4-FFF2-40B4-BE49-F238E27FC236}">
                <a16:creationId xmlns:a16="http://schemas.microsoft.com/office/drawing/2014/main" id="{333ACC95-3A4E-19BB-998E-45390F5851ED}"/>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FE0176BC-C217-C4FB-3F57-021860FE7391}"/>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FFD28A1-12A7-ADE3-3160-DF95A5EAFCCC}"/>
              </a:ext>
            </a:extLst>
          </p:cNvPr>
          <p:cNvSpPr>
            <a:spLocks noGrp="1"/>
          </p:cNvSpPr>
          <p:nvPr>
            <p:ph type="dt" idx="12"/>
          </p:nvPr>
        </p:nvSpPr>
        <p:spPr/>
        <p:txBody>
          <a:bodyPr/>
          <a:lstStyle/>
          <a:p>
            <a:fld id="{E2F19A73-88F5-4B80-A929-CF8E66EE5449}" type="datetime8">
              <a:rPr lang="en-US" smtClean="0"/>
              <a:t>3/22/25 9:29 AM</a:t>
            </a:fld>
            <a:endParaRPr lang="en-US"/>
          </a:p>
        </p:txBody>
      </p:sp>
      <p:sp>
        <p:nvSpPr>
          <p:cNvPr id="7" name="Slide Number Placeholder 6">
            <a:extLst>
              <a:ext uri="{FF2B5EF4-FFF2-40B4-BE49-F238E27FC236}">
                <a16:creationId xmlns:a16="http://schemas.microsoft.com/office/drawing/2014/main" id="{EA278A01-DE1E-9F17-805A-CB355D4B9578}"/>
              </a:ext>
            </a:extLst>
          </p:cNvPr>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569822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18F30-FF46-E4D8-69A1-3682F8CEE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ABB92C-1275-0241-74E0-928C3F7A69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4583D-786E-2197-C28D-CC50D2B498E2}"/>
              </a:ext>
            </a:extLst>
          </p:cNvPr>
          <p:cNvSpPr>
            <a:spLocks noGrp="1"/>
          </p:cNvSpPr>
          <p:nvPr>
            <p:ph type="body" idx="1"/>
          </p:nvPr>
        </p:nvSpPr>
        <p:spPr/>
        <p:txBody>
          <a:bodyPr/>
          <a:lstStyle/>
          <a:p>
            <a:pPr marL="0" marR="0">
              <a:lnSpc>
                <a:spcPct val="115000"/>
              </a:lnSpc>
              <a:spcAft>
                <a:spcPts val="800"/>
              </a:spcAft>
              <a:buNone/>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sec | [Opening Scene: Instructor on camera, transitioning smoothly from the previous segment.]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Instructor:</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en-US" sz="1800" kern="100">
                <a:effectLst/>
                <a:latin typeface="Aptos" panose="020B0004020202020204" pitchFamily="34" charset="0"/>
                <a:ea typeface="Malgun Gothic" panose="020B0503020000020004" pitchFamily="34" charset="-127"/>
                <a:cs typeface="Times New Roman" panose="02020603050405020304" pitchFamily="18" charset="0"/>
              </a:rPr>
              <a:t>Now that you’ve identified your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AI Kickstarter task</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it’s time to take the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next step</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—learning how to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communicate effectively with AI.</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AI can be an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incredible tool</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but the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quality of its responses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depends on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how we ask.</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In this section, we’ll explore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how to write effective prompts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and give you a chance to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practice and refine your own AI prompts.</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115000"/>
              </a:lnSpc>
              <a:spcBef>
                <a:spcPts val="0"/>
              </a:spcBef>
              <a:spcAft>
                <a:spcPts val="800"/>
              </a:spcAft>
              <a:buClrTx/>
              <a:buSzTx/>
              <a:buFontTx/>
              <a:buNone/>
              <a:tabLst/>
              <a:defRP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So, let’s get started!</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458C11EF-CCAB-191E-5949-26D63A89F809}"/>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32D3EAB1-A137-2E79-BDB7-EDA109B0E595}"/>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EDA56AC-2812-5652-AB10-1ABC838143C5}"/>
              </a:ext>
            </a:extLst>
          </p:cNvPr>
          <p:cNvSpPr>
            <a:spLocks noGrp="1"/>
          </p:cNvSpPr>
          <p:nvPr>
            <p:ph type="dt" idx="12"/>
          </p:nvPr>
        </p:nvSpPr>
        <p:spPr/>
        <p:txBody>
          <a:bodyPr/>
          <a:lstStyle/>
          <a:p>
            <a:fld id="{B16574EE-8191-4BCC-ABE6-D00A4F4D7690}" type="datetime8">
              <a:rPr lang="en-US" smtClean="0"/>
              <a:t>3/22/25 9:29 AM</a:t>
            </a:fld>
            <a:endParaRPr lang="en-US"/>
          </a:p>
        </p:txBody>
      </p:sp>
      <p:sp>
        <p:nvSpPr>
          <p:cNvPr id="7" name="Slide Number Placeholder 6">
            <a:extLst>
              <a:ext uri="{FF2B5EF4-FFF2-40B4-BE49-F238E27FC236}">
                <a16:creationId xmlns:a16="http://schemas.microsoft.com/office/drawing/2014/main" id="{F6EE589E-5E54-A9CC-7A9C-8AE0DA409DEA}"/>
              </a:ext>
            </a:extLst>
          </p:cNvPr>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12845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2359A-1E58-E2FA-8469-D6B0525C02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3E1984-C748-926F-27AF-883E61D3FB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165DBB-EF50-FCAC-7038-7D371C381499}"/>
              </a:ext>
            </a:extLst>
          </p:cNvPr>
          <p:cNvSpPr>
            <a:spLocks noGrp="1"/>
          </p:cNvSpPr>
          <p:nvPr>
            <p:ph type="body" idx="1"/>
          </p:nvPr>
        </p:nvSpPr>
        <p:spPr/>
        <p:txBody>
          <a:bodyPr/>
          <a:lstStyle/>
          <a:p>
            <a:pPr marL="0" marR="0">
              <a:lnSpc>
                <a:spcPct val="115000"/>
              </a:lnSpc>
              <a:spcAft>
                <a:spcPts val="800"/>
              </a:spcAft>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1.5 min | [Slide: The Power of Effective Prompting] (Slide 26)</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Writing a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good AI prompt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is a bit like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giving instructions to a smart assistant.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The clearer and more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specific</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you are, the better results you’ll get.</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Let’s go over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four key principles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that will help you craft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better prompts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for Copilot and other AI tools.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Be specific about what you want AI to do -- clear goals typically lead to better responses</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Add some context to help AI understand what you are asking. Context makes the response more relevant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Provide examples. This helps ground the response in the right context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Let AI know how you want the response to be formatted. This sets clear expectations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To summarize, an effective prompt typically includes: </a:t>
            </a:r>
          </a:p>
          <a:p>
            <a:pPr marL="342900" marR="0" lvl="0" indent="-342900">
              <a:lnSpc>
                <a:spcPct val="115000"/>
              </a:lnSpc>
              <a:buFont typeface="Symbol" panose="05050102010706020507" pitchFamily="18" charset="2"/>
              <a:buChar char=""/>
            </a:pPr>
            <a:r>
              <a:rPr lang="en-US" sz="1800" kern="100">
                <a:effectLst/>
                <a:latin typeface="Segoe UI Symbol" panose="020B0502040204020203" pitchFamily="34" charset="0"/>
                <a:ea typeface="Malgun Gothic" panose="020B0503020000020004" pitchFamily="34" charset="-127"/>
                <a:cs typeface="Segoe UI Symbol" panose="020B0502040204020203" pitchFamily="34" charset="0"/>
              </a:rPr>
              <a:t>Go</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al – What do you want AI to do?</a:t>
            </a:r>
          </a:p>
          <a:p>
            <a:pPr marL="342900" marR="0" lvl="0" indent="-342900">
              <a:lnSpc>
                <a:spcPct val="115000"/>
              </a:lnSpc>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Context – What background information is helpful?</a:t>
            </a:r>
          </a:p>
          <a:p>
            <a:pPr marL="342900" marR="0" lvl="0" indent="-342900">
              <a:lnSpc>
                <a:spcPct val="115000"/>
              </a:lnSpc>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Example – Can you provide a reference or sample?</a:t>
            </a:r>
          </a:p>
          <a:p>
            <a:pPr marL="342900" marR="0" lvl="0" indent="-342900">
              <a:lnSpc>
                <a:spcPct val="115000"/>
              </a:lnSpc>
              <a:spcAft>
                <a:spcPts val="800"/>
              </a:spcAft>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Expectation – How do you want the response structured?</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Now, let’s see this in action with a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quick live demo. (transition to the live demo segment)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a:extLst>
              <a:ext uri="{FF2B5EF4-FFF2-40B4-BE49-F238E27FC236}">
                <a16:creationId xmlns:a16="http://schemas.microsoft.com/office/drawing/2014/main" id="{417DD45C-DF82-AB84-8A77-623B678BA11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822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9B05B-36F2-8D3E-1D68-9BBFC02B18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B03622-B463-3E83-9850-0C8921B89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A41A8-7A3F-2BA3-CAB6-27DE77B0CCE8}"/>
              </a:ext>
            </a:extLst>
          </p:cNvPr>
          <p:cNvSpPr>
            <a:spLocks noGrp="1"/>
          </p:cNvSpPr>
          <p:nvPr>
            <p:ph type="body" idx="1"/>
          </p:nvPr>
        </p:nvSpPr>
        <p:spPr/>
        <p:txBody>
          <a:bodyPr/>
          <a:lstStyle/>
          <a:p>
            <a:pPr marL="0" marR="0">
              <a:lnSpc>
                <a:spcPct val="115000"/>
              </a:lnSpc>
              <a:spcAft>
                <a:spcPts val="800"/>
              </a:spcAft>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 min | [1-Minute Live Demo: What’s the Difference?] (No slide)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Let’s experiment with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different types of prompts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to see how AI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responds differently</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based on how we ask. I’m about to ask Copilot to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help me generate ideas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for our company newsletter.</a:t>
            </a: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I’ll try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two different prompts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—Option A and Option B. Think of the difference as I interact with Copilot with those prompts.</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[Show instructor screen]</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Open a free Copilot chat and try this simple prompt:</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Here’s my first attempt: </a:t>
            </a:r>
          </a:p>
          <a:p>
            <a:pPr marL="0" marR="0">
              <a:lnSpc>
                <a:spcPct val="115000"/>
              </a:lnSpc>
              <a:spcAft>
                <a:spcPts val="800"/>
              </a:spcAft>
            </a:pPr>
            <a:r>
              <a:rPr lang="en-US" sz="1800" i="1" kern="100">
                <a:effectLst/>
                <a:latin typeface="Aptos" panose="020B0004020202020204" pitchFamily="34" charset="0"/>
                <a:ea typeface="Malgun Gothic" panose="020B0503020000020004" pitchFamily="34" charset="-127"/>
                <a:cs typeface="Times New Roman" panose="02020603050405020304" pitchFamily="18" charset="0"/>
              </a:rPr>
              <a:t>[Option A] "I need ideas for our company newsletter. Can you suggest some topics?"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[Instructor shares the AI-generated response on screen]</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Now, let me try another option: </a:t>
            </a:r>
          </a:p>
          <a:p>
            <a:pPr marL="0" marR="0">
              <a:lnSpc>
                <a:spcPct val="115000"/>
              </a:lnSpc>
              <a:spcAft>
                <a:spcPts val="800"/>
              </a:spcAft>
            </a:pPr>
            <a:endParaRPr lang="en-US" sz="1800" b="1" kern="100">
              <a:effectLst/>
              <a:latin typeface="Segoe UI Emoji" panose="020B0502040204020203" pitchFamily="34" charset="0"/>
              <a:ea typeface="Malgun Gothic" panose="020B0503020000020004" pitchFamily="34" charset="-127"/>
              <a:cs typeface="Segoe UI Emoji" panose="020B0502040204020203" pitchFamily="34" charset="0"/>
            </a:endParaRPr>
          </a:p>
          <a:p>
            <a:pPr marL="0" marR="0">
              <a:lnSpc>
                <a:spcPct val="115000"/>
              </a:lnSpc>
              <a:spcAft>
                <a:spcPts val="800"/>
              </a:spcAft>
            </a:pPr>
            <a:r>
              <a:rPr lang="en-US" sz="1800" b="1" kern="100">
                <a:effectLst/>
                <a:latin typeface="Segoe UI Emoji" panose="020B0502040204020203" pitchFamily="34" charset="0"/>
                <a:ea typeface="Malgun Gothic" panose="020B0503020000020004" pitchFamily="34" charset="-127"/>
                <a:cs typeface="Segoe UI Emoji" panose="020B0502040204020203" pitchFamily="34" charset="0"/>
              </a:rPr>
              <a:t>[</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Start a new Copilot chat and use this refined prompt]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i="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i="1" kern="100">
                <a:effectLst/>
                <a:latin typeface="Aptos" panose="020B0004020202020204" pitchFamily="34" charset="0"/>
                <a:ea typeface="Malgun Gothic" panose="020B0503020000020004" pitchFamily="34" charset="-127"/>
                <a:cs typeface="Times New Roman" panose="02020603050405020304" pitchFamily="18" charset="0"/>
              </a:rPr>
              <a:t>[Option B]</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en-US" sz="1800" i="1" kern="100">
                <a:effectLst/>
                <a:latin typeface="Aptos" panose="020B0004020202020204" pitchFamily="34" charset="0"/>
                <a:ea typeface="Malgun Gothic" panose="020B0503020000020004" pitchFamily="34" charset="-127"/>
                <a:cs typeface="Times New Roman" panose="02020603050405020304" pitchFamily="18" charset="0"/>
              </a:rPr>
              <a:t>"I’m working on our company newsletter. Can you suggest topics related to productivity tips for financial analysts? Each topic should include a compelling headline and a short summary that highlights its relevance to the audience."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[Instructor shares the AI-generated response on screen.]</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[Show different AI-generated responses side-by-side on screen] </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Take a moment to compare both responses between Option A and Option B: </a:t>
            </a:r>
          </a:p>
          <a:p>
            <a:pPr marL="0" marR="0">
              <a:lnSpc>
                <a:spcPct val="115000"/>
              </a:lnSpc>
              <a:spcAft>
                <a:spcPts val="800"/>
              </a:spcAf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Which response did you find more useful?</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Drop your thoughts in the chat. What was the difference between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Prompt Option A</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and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Prompt Option B</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[Take a 30-sec pause]</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The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second prompt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was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more specific</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included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context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and gave AI a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clear structure.</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This resulted in a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more tailored</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and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higher-quality</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response. Now, it’s your turn to try.</a:t>
            </a:r>
          </a:p>
        </p:txBody>
      </p:sp>
      <p:sp>
        <p:nvSpPr>
          <p:cNvPr id="4" name="Header Placeholder 3">
            <a:extLst>
              <a:ext uri="{FF2B5EF4-FFF2-40B4-BE49-F238E27FC236}">
                <a16:creationId xmlns:a16="http://schemas.microsoft.com/office/drawing/2014/main" id="{FF72C966-FFF6-675B-349B-38F31E458BE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C9E1A57-8978-BD87-2B29-D1D4DFDBD0A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0FA354A-7933-060A-2AE0-747B19270BC8}"/>
              </a:ext>
            </a:extLst>
          </p:cNvPr>
          <p:cNvSpPr>
            <a:spLocks noGrp="1"/>
          </p:cNvSpPr>
          <p:nvPr>
            <p:ph type="dt" idx="1"/>
          </p:nvPr>
        </p:nvSpPr>
        <p:spPr/>
        <p:txBody>
          <a:bodyPr/>
          <a:lstStyle/>
          <a:p>
            <a:fld id="{386CE63F-9E7F-4C04-9D0D-FCA25A8E9E86}" type="datetime8">
              <a:rPr lang="en-US" smtClean="0"/>
              <a:t>3/22/25 9:29 AM</a:t>
            </a:fld>
            <a:endParaRPr lang="en-US"/>
          </a:p>
        </p:txBody>
      </p:sp>
      <p:sp>
        <p:nvSpPr>
          <p:cNvPr id="7" name="Slide Number Placeholder 6">
            <a:extLst>
              <a:ext uri="{FF2B5EF4-FFF2-40B4-BE49-F238E27FC236}">
                <a16:creationId xmlns:a16="http://schemas.microsoft.com/office/drawing/2014/main" id="{98E7F0B0-F51C-8F6A-FF2B-8C80F7207DA1}"/>
              </a:ext>
            </a:extLst>
          </p:cNvPr>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499895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B8326-62E3-F37C-00F9-77CAD38A60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EB4131-2311-BA41-A419-78B3DB4F89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FBF36F-30A7-8A06-D589-2350FC7745A6}"/>
              </a:ext>
            </a:extLst>
          </p:cNvPr>
          <p:cNvSpPr>
            <a:spLocks noGrp="1"/>
          </p:cNvSpPr>
          <p:nvPr>
            <p:ph type="body" idx="1"/>
          </p:nvPr>
        </p:nvSpPr>
        <p:spPr/>
        <p:txBody>
          <a:bodyPr/>
          <a:lstStyle/>
          <a:p>
            <a:pPr marL="0" marR="0">
              <a:lnSpc>
                <a:spcPct val="115000"/>
              </a:lnSpc>
              <a:spcAft>
                <a:spcPts val="800"/>
              </a:spcAft>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8 min | [Slide: interactive Practice – Test Your Prompt | 7 minutes] (Slide 28)</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Now that we’ve explored the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key principles of effective prompting</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it’s time to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put them into action</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In this mini interactive exercise,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you’ll draft and refine your own AI prompt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test it in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Microsoft Copilot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and evaluate the quality of its response.</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Let’s walk through the steps to get started:</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Step 1: Open Microsoft Copilot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If you haven’t already,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open Microsoft Copilot in your browser in another tab</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—this is where you’ll be testing your prompt. If you’re using Copilot for the first time, take a quick moment to get familiar with the interface.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You’ll see a chat window where you can enter your prompt.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Step 2: Think About Your AI Kickstarter Task and Draft Your Prompt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Now, think back to the AI Kickstarter task you identified earlier in this session. Use this task as the foundation for your prompt. Now,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write a prompt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for your AI Kickstarter task.</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Step 3: Evaluate your AI response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Once Copilot generates a response, take a critical look at the output by asking yourself these three key questions on the screen. </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Step 4: Iterate for better results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One of the most powerful aspects of AI is iteration—your first prompt might not be perfect, and that’s okay! Provide feedback or ask follow-up questions to improve the output quality</a:t>
            </a: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Try to make more prompts for the remaining time. </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[Pause and wait about 7 minutes]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Now that you’ve had time to experiment, let’s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share </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your biggest ‘aha’ moment with peers in the chat -- the best way to learn the useful tips</a:t>
            </a:r>
          </a:p>
          <a:p>
            <a:endParaRPr lang="en-US"/>
          </a:p>
        </p:txBody>
      </p:sp>
      <p:sp>
        <p:nvSpPr>
          <p:cNvPr id="4" name="Header Placeholder 3">
            <a:extLst>
              <a:ext uri="{FF2B5EF4-FFF2-40B4-BE49-F238E27FC236}">
                <a16:creationId xmlns:a16="http://schemas.microsoft.com/office/drawing/2014/main" id="{B1F04474-BB25-5449-DB3A-5562EC0CB549}"/>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A26A7FA5-6785-8F54-BEC8-DC21C084EA8F}"/>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92BB4E6-BC77-259C-7240-2A8E95E0925B}"/>
              </a:ext>
            </a:extLst>
          </p:cNvPr>
          <p:cNvSpPr>
            <a:spLocks noGrp="1"/>
          </p:cNvSpPr>
          <p:nvPr>
            <p:ph type="dt" idx="12"/>
          </p:nvPr>
        </p:nvSpPr>
        <p:spPr/>
        <p:txBody>
          <a:bodyPr/>
          <a:lstStyle/>
          <a:p>
            <a:fld id="{E2F19A73-88F5-4B80-A929-CF8E66EE5449}" type="datetime8">
              <a:rPr lang="en-US" smtClean="0"/>
              <a:t>3/22/25 9:29 AM</a:t>
            </a:fld>
            <a:endParaRPr lang="en-US"/>
          </a:p>
        </p:txBody>
      </p:sp>
      <p:sp>
        <p:nvSpPr>
          <p:cNvPr id="7" name="Slide Number Placeholder 6">
            <a:extLst>
              <a:ext uri="{FF2B5EF4-FFF2-40B4-BE49-F238E27FC236}">
                <a16:creationId xmlns:a16="http://schemas.microsoft.com/office/drawing/2014/main" id="{9C6EA990-9A91-BEA9-7576-EE103A95E753}"/>
              </a:ext>
            </a:extLst>
          </p:cNvPr>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976538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FEA21-9319-5C18-499C-A558B66B7E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F08D04-CEC9-1696-4FF6-7FCDA94CF0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C911CE-B8F4-C1E9-F089-D732DC8B9F92}"/>
              </a:ext>
            </a:extLst>
          </p:cNvPr>
          <p:cNvSpPr>
            <a:spLocks noGrp="1"/>
          </p:cNvSpPr>
          <p:nvPr>
            <p:ph type="body" idx="1"/>
          </p:nvPr>
        </p:nvSpPr>
        <p:spPr/>
        <p:txBody>
          <a:bodyPr/>
          <a:lstStyle/>
          <a:p>
            <a:pPr marL="0" marR="0">
              <a:lnSpc>
                <a:spcPct val="115000"/>
              </a:lnSpc>
              <a:spcAft>
                <a:spcPts val="800"/>
              </a:spcAft>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sec | [Opening Scene: Instructor on camera, transitioning smoothly from the previous segment.]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Instructor:</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en-US" sz="1800" kern="100">
                <a:effectLst/>
                <a:latin typeface="Aptos" panose="020B0004020202020204" pitchFamily="34" charset="0"/>
                <a:ea typeface="Malgun Gothic" panose="020B0503020000020004" pitchFamily="34" charset="-127"/>
                <a:cs typeface="Times New Roman" panose="02020603050405020304" pitchFamily="18" charset="0"/>
              </a:rPr>
              <a:t>I hope you found the exercise helpful in getting started with basic prompts for your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AI Kickstarter opportunity.</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Now, let’s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talk about what comes next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—the small,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easy actions you can take</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to continue learning and growing on your AI journey.</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Like any new skill,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building AI skills takes practice</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—and the best way to get better is by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developing AI habits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that fit into your daily routine.</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But before we dive into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habit-building</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let’s take a moment to discuss something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equally important—using AI responsibly.</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endParaRPr lang="en-US"/>
          </a:p>
        </p:txBody>
      </p:sp>
      <p:sp>
        <p:nvSpPr>
          <p:cNvPr id="4" name="Header Placeholder 3">
            <a:extLst>
              <a:ext uri="{FF2B5EF4-FFF2-40B4-BE49-F238E27FC236}">
                <a16:creationId xmlns:a16="http://schemas.microsoft.com/office/drawing/2014/main" id="{19DF171B-6F26-3DDC-AD7A-8FA9AB77FAB5}"/>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63FDBF14-B5BD-0A6C-1DA4-D5E7CAC4ED09}"/>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72566B6-10B3-AD51-EFD5-7CFFC0E98003}"/>
              </a:ext>
            </a:extLst>
          </p:cNvPr>
          <p:cNvSpPr>
            <a:spLocks noGrp="1"/>
          </p:cNvSpPr>
          <p:nvPr>
            <p:ph type="dt" idx="12"/>
          </p:nvPr>
        </p:nvSpPr>
        <p:spPr/>
        <p:txBody>
          <a:bodyPr/>
          <a:lstStyle/>
          <a:p>
            <a:fld id="{B16574EE-8191-4BCC-ABE6-D00A4F4D7690}" type="datetime8">
              <a:rPr lang="en-US" smtClean="0"/>
              <a:t>3/22/25 9:29 AM</a:t>
            </a:fld>
            <a:endParaRPr lang="en-US"/>
          </a:p>
        </p:txBody>
      </p:sp>
      <p:sp>
        <p:nvSpPr>
          <p:cNvPr id="7" name="Slide Number Placeholder 6">
            <a:extLst>
              <a:ext uri="{FF2B5EF4-FFF2-40B4-BE49-F238E27FC236}">
                <a16:creationId xmlns:a16="http://schemas.microsoft.com/office/drawing/2014/main" id="{047765AB-B549-DABF-EFA9-1A468CD0E5B2}"/>
              </a:ext>
            </a:extLst>
          </p:cNvPr>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053846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9ABAB-550C-9208-6E2C-F6C5DDEAC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3B62F-8898-8BD8-745E-40555FA28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7C455-F4ED-6C8B-6CFC-0B2D600BF4BD}"/>
              </a:ext>
            </a:extLst>
          </p:cNvPr>
          <p:cNvSpPr>
            <a:spLocks noGrp="1"/>
          </p:cNvSpPr>
          <p:nvPr>
            <p:ph type="body" idx="1"/>
          </p:nvPr>
        </p:nvSpPr>
        <p:spPr/>
        <p:txBody>
          <a:bodyPr/>
          <a:lstStyle/>
          <a:p>
            <a:pPr marL="0" marR="0">
              <a:lnSpc>
                <a:spcPct val="115000"/>
              </a:lnSpc>
              <a:spcAft>
                <a:spcPts val="800"/>
              </a:spcAft>
              <a:buNone/>
            </a:pPr>
            <a:r>
              <a:rPr lang="en-US" sz="11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sec | [Slide: Session Housekeeping &amp; Setup] (Slide 3)</a:t>
            </a:r>
            <a:endParaRPr lang="en-US" sz="11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1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100" kern="100">
                <a:effectLst/>
                <a:latin typeface="Aptos" panose="020B0004020202020204" pitchFamily="34" charset="0"/>
                <a:ea typeface="Malgun Gothic" panose="020B0503020000020004" pitchFamily="34" charset="-127"/>
                <a:cs typeface="Times New Roman" panose="02020603050405020304" pitchFamily="18" charset="0"/>
              </a:rPr>
              <a:t>Here are a few quick reminders to get the most out of this session: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b="1" kern="100">
                <a:effectLst/>
                <a:latin typeface="Aptos" panose="020B0004020202020204" pitchFamily="34" charset="0"/>
                <a:ea typeface="Malgun Gothic" panose="020B0503020000020004" pitchFamily="34" charset="-127"/>
                <a:cs typeface="Times New Roman" panose="02020603050405020304" pitchFamily="18" charset="0"/>
              </a:rPr>
              <a:t> Join the GUINNESS WORLD RECORDS™ challenge! </a:t>
            </a:r>
            <a:endParaRPr lang="en-US" sz="1100" b="0" kern="100">
              <a:effectLst/>
              <a:latin typeface="Aptos" panose="020B0004020202020204" pitchFamily="34" charset="0"/>
              <a:ea typeface="Malgun Gothic" panose="020B0503020000020004" pitchFamily="34" charset="-127"/>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100" b="0" kern="100">
                <a:effectLst/>
                <a:latin typeface="Aptos" panose="020B0004020202020204" pitchFamily="34" charset="0"/>
                <a:ea typeface="Malgun Gothic" panose="020B0503020000020004" pitchFamily="34" charset="-127"/>
                <a:cs typeface="Times New Roman" panose="02020603050405020304" pitchFamily="18" charset="0"/>
              </a:rPr>
              <a:t>If you haven’t registered yet, take a moment now so you don’t miss out on this exciting record-breaking attempt.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100" kern="100">
                <a:effectLst/>
                <a:latin typeface="Aptos" panose="020B0004020202020204" pitchFamily="34" charset="0"/>
                <a:ea typeface="Malgun Gothic" panose="020B0503020000020004" pitchFamily="34" charset="-127"/>
                <a:cs typeface="Times New Roman" panose="02020603050405020304" pitchFamily="18" charset="0"/>
              </a:rPr>
              <a:t>You’ll be asked to provide an email where we’ll send your badge after the session.</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2800" b="1"/>
              <a:t>How to earn your badge?</a:t>
            </a:r>
            <a:r>
              <a:rPr lang="en-US" sz="2800"/>
              <a:t> Attend this session and complete a simple step we’ll share at the end</a:t>
            </a:r>
            <a:r>
              <a:rPr lang="en-US" sz="1100" kern="100">
                <a:effectLst/>
                <a:latin typeface="Aptos" panose="020B0004020202020204" pitchFamily="34" charset="0"/>
                <a:ea typeface="Malgun Gothic" panose="020B0503020000020004" pitchFamily="34" charset="-127"/>
                <a:cs typeface="Times New Roman" panose="02020603050405020304" pitchFamily="18" charset="0"/>
              </a:rPr>
              <a: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b="1" kern="100">
                <a:effectLst/>
                <a:latin typeface="Aptos" panose="020B0004020202020204" pitchFamily="34" charset="0"/>
                <a:ea typeface="Malgun Gothic" panose="020B0503020000020004" pitchFamily="34" charset="-127"/>
                <a:cs typeface="Times New Roman" panose="02020603050405020304" pitchFamily="18" charset="0"/>
              </a:rPr>
              <a:t>There will be a mini-interactive exercise using Microsoft Copilot. </a:t>
            </a:r>
            <a:r>
              <a:rPr lang="en-US" sz="1100" kern="100">
                <a:effectLst/>
                <a:latin typeface="Aptos" panose="020B0004020202020204" pitchFamily="34" charset="0"/>
                <a:ea typeface="Malgun Gothic" panose="020B0503020000020004" pitchFamily="34" charset="-127"/>
                <a:cs typeface="Times New Roman" panose="02020603050405020304" pitchFamily="18" charset="0"/>
              </a:rPr>
              <a:t>To get ready, let’s open </a:t>
            </a:r>
            <a:r>
              <a:rPr lang="en-US" sz="1100" b="1" kern="100">
                <a:effectLst/>
                <a:latin typeface="Aptos" panose="020B0004020202020204" pitchFamily="34" charset="0"/>
                <a:ea typeface="Malgun Gothic" panose="020B0503020000020004" pitchFamily="34" charset="-127"/>
                <a:cs typeface="Times New Roman" panose="02020603050405020304" pitchFamily="18" charset="0"/>
              </a:rPr>
              <a:t>Copilot</a:t>
            </a:r>
            <a:r>
              <a:rPr lang="en-US" sz="1100" kern="100">
                <a:effectLst/>
                <a:latin typeface="Aptos" panose="020B0004020202020204" pitchFamily="34" charset="0"/>
                <a:ea typeface="Malgun Gothic" panose="020B0503020000020004" pitchFamily="34" charset="-127"/>
                <a:cs typeface="Times New Roman" panose="02020603050405020304" pitchFamily="18" charset="0"/>
              </a:rPr>
              <a:t> in another browser tab so you’re all set when we get to that part.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b="1" kern="100">
                <a:effectLst/>
                <a:latin typeface="Aptos" panose="020B0004020202020204" pitchFamily="34" charset="0"/>
                <a:ea typeface="Malgun Gothic" panose="020B0503020000020004" pitchFamily="34" charset="-127"/>
                <a:cs typeface="Times New Roman" panose="02020603050405020304" pitchFamily="18" charset="0"/>
              </a:rPr>
              <a:t>Engage with your peers and experts!</a:t>
            </a:r>
            <a:r>
              <a:rPr lang="en-US" sz="1100" kern="100">
                <a:effectLst/>
                <a:latin typeface="Aptos" panose="020B0004020202020204" pitchFamily="34" charset="0"/>
                <a:ea typeface="Malgun Gothic" panose="020B0503020000020004" pitchFamily="34" charset="-127"/>
                <a:cs typeface="Times New Roman" panose="02020603050405020304" pitchFamily="18" charset="0"/>
              </a:rPr>
              <a:t> Learning is better when we do it together. Drop your questions and thoughts in the chat as we go. We have Microsoft AI experts on standby, ready to help.</a:t>
            </a:r>
          </a:p>
          <a:p>
            <a:pPr>
              <a:buNone/>
            </a:pPr>
            <a:endParaRPr lang="en-US" sz="1100">
              <a:effectLst/>
              <a:latin typeface="Aptos" panose="020B0004020202020204" pitchFamily="34" charset="0"/>
              <a:ea typeface="Malgun Gothic" panose="020B0503020000020004" pitchFamily="34" charset="-127"/>
              <a:cs typeface="Times New Roman" panose="02020603050405020304" pitchFamily="18" charset="0"/>
            </a:endParaRPr>
          </a:p>
          <a:p>
            <a:pPr>
              <a:buNone/>
            </a:pPr>
            <a:r>
              <a:rPr lang="en-US" sz="1100">
                <a:effectLst/>
                <a:latin typeface="Aptos" panose="020B0004020202020204" pitchFamily="34" charset="0"/>
                <a:ea typeface="Malgun Gothic" panose="020B0503020000020004" pitchFamily="34" charset="-127"/>
                <a:cs typeface="Times New Roman" panose="02020603050405020304" pitchFamily="18" charset="0"/>
              </a:rPr>
              <a:t>Great! Now that we’re set up, let’s talk about what we’ll be covering today.</a:t>
            </a:r>
            <a:endParaRPr lang="en-US" sz="11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9BC2BD83-AE0C-7799-577B-F85424EFE5D3}"/>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AA4C742-B449-31BE-D0C0-56468FB5DFF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7FF6911-56A3-2190-D7A3-B6225CE45165}"/>
              </a:ext>
            </a:extLst>
          </p:cNvPr>
          <p:cNvSpPr>
            <a:spLocks noGrp="1"/>
          </p:cNvSpPr>
          <p:nvPr>
            <p:ph type="dt" idx="1"/>
          </p:nvPr>
        </p:nvSpPr>
        <p:spPr/>
        <p:txBody>
          <a:bodyPr/>
          <a:lstStyle/>
          <a:p>
            <a:fld id="{386CE63F-9E7F-4C04-9D0D-FCA25A8E9E86}" type="datetime8">
              <a:rPr lang="en-US" smtClean="0"/>
              <a:t>3/22/25 9:29 AM</a:t>
            </a:fld>
            <a:endParaRPr lang="en-US"/>
          </a:p>
        </p:txBody>
      </p:sp>
      <p:sp>
        <p:nvSpPr>
          <p:cNvPr id="7" name="Slide Number Placeholder 6">
            <a:extLst>
              <a:ext uri="{FF2B5EF4-FFF2-40B4-BE49-F238E27FC236}">
                <a16:creationId xmlns:a16="http://schemas.microsoft.com/office/drawing/2014/main" id="{5FEEC92D-5381-4EC9-54E3-9B1677D16ADA}"/>
              </a:ext>
            </a:extLst>
          </p:cNvPr>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293778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3928A-BEDB-38EF-EED4-72A2C302B9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B2992-1E73-6F73-99F8-D8E70268B2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3CA0C8-5781-FCA6-4829-7C08549BD722}"/>
              </a:ext>
            </a:extLst>
          </p:cNvPr>
          <p:cNvSpPr>
            <a:spLocks noGrp="1"/>
          </p:cNvSpPr>
          <p:nvPr>
            <p:ph type="body" idx="1"/>
          </p:nvPr>
        </p:nvSpPr>
        <p:spPr/>
        <p:txBody>
          <a:bodyPr/>
          <a:lstStyle/>
          <a:p>
            <a:pPr marL="0" marR="0">
              <a:lnSpc>
                <a:spcPct val="115000"/>
              </a:lnSpc>
              <a:spcAft>
                <a:spcPts val="800"/>
              </a:spcAft>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 min | [Slide: Using AI Responsibly] (Slide 30)</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As AI becomes more integrated into our daily work, it’s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critical</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that we use it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ethically, fairly, and responsibly.</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As you continue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experimenting with AI</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here are some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best practices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to ensure that your AI-generated content is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fair, trustworthy, and beneficial to society:</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Use clear, specific prompts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The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more precise</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your request, the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more relevant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the output.</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Verify accuracy</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Always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fact-check AI-generated content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using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trusted sources.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Watch for biases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Be mindful of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gender, racial, and socioeconomic biases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in AI outputs.</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Edit AI-generated content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Ensure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clarity, fairness, and alignment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with your goals.</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Respect privacy</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Never</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input sensitive or personal data into AI tools.</a:t>
            </a:r>
          </a:p>
          <a:p>
            <a:pPr marL="342900" marR="0" lvl="0" indent="-342900">
              <a:lnSpc>
                <a:spcPct val="115000"/>
              </a:lnSpc>
              <a:spcAft>
                <a:spcPts val="800"/>
              </a:spcAft>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Be transparent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Disclose AI-generated content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in professional or public use.</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Understanding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potential AI biases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is crucial for ensuring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fair and ethical AI usage.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Here are a few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biases to watch out for</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when working with AI:</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Gender Bias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AI can perpetuate stereotypes if trained on biased data. For example, a hiring algorithm may favor male candidates over female candidates due to historical data biases.</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Racial Bias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AI systems can exhibit racial discrimination if not properly trained. Facial recognition systems may have higher error rates for people of color compared to white individuals.</a:t>
            </a: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Socioeconomic Bias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AI can sometimes favor individuals from higher-income backgrounds. For example, A credit-scoring algorithm might disproportionately approve wealthier applicants over those from lower-income neighborhoods.</a:t>
            </a:r>
          </a:p>
          <a:p>
            <a:pPr marL="342900" marR="0" lvl="0" indent="-342900">
              <a:lnSpc>
                <a:spcPct val="115000"/>
              </a:lnSpc>
              <a:spcAft>
                <a:spcPts val="800"/>
              </a:spcAft>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Confirmation Bias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 AI models learn from existing patterns, so if the data is skewed, AI may reinforce one-sided perspectives. If AI is trained mostly on Western media sources, it might provide answers lacking global perspectives.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By staying aware of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potential biases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you can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evaluate AI-generated content critically</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and adjust where needed.</a:t>
            </a:r>
          </a:p>
        </p:txBody>
      </p:sp>
      <p:sp>
        <p:nvSpPr>
          <p:cNvPr id="4" name="Slide Number Placeholder 3">
            <a:extLst>
              <a:ext uri="{FF2B5EF4-FFF2-40B4-BE49-F238E27FC236}">
                <a16:creationId xmlns:a16="http://schemas.microsoft.com/office/drawing/2014/main" id="{D2683B49-2B7C-02AE-95D9-964D116E766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552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DAF32-82F0-03AF-3089-6552852C8A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C46EB-73E5-2490-F765-F68DC50AB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D4D289-7246-351D-77E0-6BC26AAD70AD}"/>
              </a:ext>
            </a:extLst>
          </p:cNvPr>
          <p:cNvSpPr>
            <a:spLocks noGrp="1"/>
          </p:cNvSpPr>
          <p:nvPr>
            <p:ph type="body" idx="1"/>
          </p:nvPr>
        </p:nvSpPr>
        <p:spPr/>
        <p:txBody>
          <a:bodyPr/>
          <a:lstStyle/>
          <a:p>
            <a:pPr marL="0" marR="0">
              <a:lnSpc>
                <a:spcPct val="115000"/>
              </a:lnSpc>
              <a:spcAft>
                <a:spcPts val="800"/>
              </a:spcAft>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5 min | [Slide: Taking Action – Building Your AI Habits] (Slide 31)</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Now that we’ve covered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how to use AI responsibly</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let’s talk about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how you can integrate AI into your daily work. </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Building an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AI habit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doesn’t have to be overwhelming. Start small,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pick one or two simple actions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and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stay consistent.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Here are some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questions to guide your action plan:</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What’s one AI habit you will start tomorrow?</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What’s one AI-powered task you want to try daily?</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en-US" sz="1800" i="1" kern="100">
                <a:effectLst/>
                <a:latin typeface="Aptos" panose="020B0004020202020204" pitchFamily="34" charset="0"/>
                <a:ea typeface="Malgun Gothic" panose="020B0503020000020004" pitchFamily="34" charset="-127"/>
                <a:cs typeface="Times New Roman" panose="02020603050405020304" pitchFamily="18" charset="0"/>
              </a:rPr>
              <a:t>(Example: Summarizing emails, drafting content, generating meeting notes.)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How will you integrate it into your routine?</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en-US" sz="1800" i="1" kern="100">
                <a:effectLst/>
                <a:latin typeface="Aptos" panose="020B0004020202020204" pitchFamily="34" charset="0"/>
                <a:ea typeface="Malgun Gothic" panose="020B0503020000020004" pitchFamily="34" charset="-127"/>
                <a:cs typeface="Times New Roman" panose="02020603050405020304" pitchFamily="18" charset="0"/>
              </a:rPr>
              <a:t>(Example: Using AI to summarize emails right after checking your inbox.)</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How will you stay on track with your AI habit?</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en-US" sz="1800" i="1" kern="100">
                <a:effectLst/>
                <a:latin typeface="Aptos" panose="020B0004020202020204" pitchFamily="34" charset="0"/>
                <a:ea typeface="Malgun Gothic" panose="020B0503020000020004" pitchFamily="34" charset="-127"/>
                <a:cs typeface="Times New Roman" panose="02020603050405020304" pitchFamily="18" charset="0"/>
              </a:rPr>
              <a:t>(Example: Setting reminders, refining prompts, sharing insights with a peer.)</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[Take a pause for about 1-2 minutes]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Here’s what I’ve found really helpful when building AI habits:</a:t>
            </a:r>
          </a:p>
          <a:p>
            <a:pPr marL="342900" marR="0" lvl="0" indent="-342900">
              <a:lnSpc>
                <a:spcPct val="115000"/>
              </a:lnSpc>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Write it on a sticky note – Attach it to your monitor as a daily reminder.</a:t>
            </a:r>
          </a:p>
          <a:p>
            <a:pPr marL="342900" marR="0" lvl="0" indent="-342900">
              <a:lnSpc>
                <a:spcPct val="115000"/>
              </a:lnSpc>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Set a calendar reminder – Schedule 5-10 minutes a day for AI exploration.</a:t>
            </a:r>
          </a:p>
          <a:p>
            <a:pPr marL="342900" marR="0" lvl="0" indent="-342900">
              <a:lnSpc>
                <a:spcPct val="115000"/>
              </a:lnSpc>
              <a:spcAft>
                <a:spcPts val="800"/>
              </a:spcAft>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Pick an accountability buddy – Find a colleague or connect with someone from this session to check in and share learnings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Remember, your AI journey isn’t about perfection—it’s about small, consistent steps that build your confidence and expertise over time.</a:t>
            </a:r>
          </a:p>
          <a:p>
            <a:endParaRPr lang="en-US"/>
          </a:p>
        </p:txBody>
      </p:sp>
      <p:sp>
        <p:nvSpPr>
          <p:cNvPr id="4" name="Header Placeholder 3">
            <a:extLst>
              <a:ext uri="{FF2B5EF4-FFF2-40B4-BE49-F238E27FC236}">
                <a16:creationId xmlns:a16="http://schemas.microsoft.com/office/drawing/2014/main" id="{3C579CFD-D104-1771-E503-E7907F48AB3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5F19BEE-C2AE-4875-163F-D93C959981E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DAE5B6B-4D3E-AE95-22E3-489B495211B0}"/>
              </a:ext>
            </a:extLst>
          </p:cNvPr>
          <p:cNvSpPr>
            <a:spLocks noGrp="1"/>
          </p:cNvSpPr>
          <p:nvPr>
            <p:ph type="dt" idx="1"/>
          </p:nvPr>
        </p:nvSpPr>
        <p:spPr/>
        <p:txBody>
          <a:bodyPr/>
          <a:lstStyle/>
          <a:p>
            <a:fld id="{386CE63F-9E7F-4C04-9D0D-FCA25A8E9E86}" type="datetime8">
              <a:rPr lang="en-US" smtClean="0"/>
              <a:t>3/22/25 9:29 AM</a:t>
            </a:fld>
            <a:endParaRPr lang="en-US"/>
          </a:p>
        </p:txBody>
      </p:sp>
      <p:sp>
        <p:nvSpPr>
          <p:cNvPr id="7" name="Slide Number Placeholder 6">
            <a:extLst>
              <a:ext uri="{FF2B5EF4-FFF2-40B4-BE49-F238E27FC236}">
                <a16:creationId xmlns:a16="http://schemas.microsoft.com/office/drawing/2014/main" id="{30208FA9-CAAF-CD03-626F-CAC0C2711779}"/>
              </a:ext>
            </a:extLst>
          </p:cNvPr>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2161464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DE033-B5B9-E109-F74A-05ACF066B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762FDB-6A04-D7F8-F7D2-E86AEFFEE4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CDCB19-B324-BED0-563B-E5524CEF514E}"/>
              </a:ext>
            </a:extLst>
          </p:cNvPr>
          <p:cNvSpPr>
            <a:spLocks noGrp="1"/>
          </p:cNvSpPr>
          <p:nvPr>
            <p:ph type="body" idx="1"/>
          </p:nvPr>
        </p:nvSpPr>
        <p:spPr/>
        <p:txBody>
          <a:bodyPr/>
          <a:lstStyle/>
          <a:p>
            <a:pPr marL="0" marR="0">
              <a:lnSpc>
                <a:spcPct val="115000"/>
              </a:lnSpc>
              <a:spcAft>
                <a:spcPts val="800"/>
              </a:spcAft>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[Slide: Quick Session Overview] (Slide 32)</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Congratulations! You’ve completed this AI learning session!</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For the past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50 minutes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you’ve: </a:t>
            </a:r>
          </a:p>
          <a:p>
            <a:pPr marL="342900" marR="0" lvl="0" indent="-342900">
              <a:lnSpc>
                <a:spcPct val="115000"/>
              </a:lnSpc>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Learned how AI can act as your work buddy to boost productivity.</a:t>
            </a:r>
          </a:p>
          <a:p>
            <a:pPr marL="342900" marR="0" lvl="0" indent="-342900">
              <a:lnSpc>
                <a:spcPct val="115000"/>
              </a:lnSpc>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Identified your own AI Kickstarter task to get started.</a:t>
            </a:r>
          </a:p>
          <a:p>
            <a:pPr marL="342900" marR="0" lvl="0" indent="-342900">
              <a:lnSpc>
                <a:spcPct val="115000"/>
              </a:lnSpc>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Explored real-world AI use cases driving business impact.</a:t>
            </a:r>
          </a:p>
          <a:p>
            <a:pPr marL="342900" marR="0" lvl="0" indent="-342900">
              <a:lnSpc>
                <a:spcPct val="115000"/>
              </a:lnSpc>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Practiced writing and refining AI prompts for better results.</a:t>
            </a:r>
          </a:p>
          <a:p>
            <a:pPr marL="342900" marR="0" lvl="0" indent="-342900">
              <a:lnSpc>
                <a:spcPct val="115000"/>
              </a:lnSpc>
              <a:spcAft>
                <a:spcPts val="800"/>
              </a:spcAft>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Discovered small, easy actions to integrate AI into your daily workflow.</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That’s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a lot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—and something to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celebrate! </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3F33E260-6D6F-5EBC-0E4D-A0286E1F131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45A7B5A-BA20-06DC-F331-DBBE86F726D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9D265A4-4EFD-8E25-0351-D623D92D362C}"/>
              </a:ext>
            </a:extLst>
          </p:cNvPr>
          <p:cNvSpPr>
            <a:spLocks noGrp="1"/>
          </p:cNvSpPr>
          <p:nvPr>
            <p:ph type="dt" idx="1"/>
          </p:nvPr>
        </p:nvSpPr>
        <p:spPr/>
        <p:txBody>
          <a:bodyPr/>
          <a:lstStyle/>
          <a:p>
            <a:fld id="{386CE63F-9E7F-4C04-9D0D-FCA25A8E9E86}" type="datetime8">
              <a:rPr lang="en-US" smtClean="0"/>
              <a:t>3/22/25 9:29 AM</a:t>
            </a:fld>
            <a:endParaRPr lang="en-US"/>
          </a:p>
        </p:txBody>
      </p:sp>
      <p:sp>
        <p:nvSpPr>
          <p:cNvPr id="7" name="Slide Number Placeholder 6">
            <a:extLst>
              <a:ext uri="{FF2B5EF4-FFF2-40B4-BE49-F238E27FC236}">
                <a16:creationId xmlns:a16="http://schemas.microsoft.com/office/drawing/2014/main" id="{4DE3E3E7-EC98-0610-6D3B-DC217940ECE0}"/>
              </a:ext>
            </a:extLst>
          </p:cNvPr>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035288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169BD-CF56-2F01-9C53-7D8E21D21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1E6AB5-D192-88BF-8982-F2C08FDFFF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0E472-C905-36DA-A2BE-D90D90AD620E}"/>
              </a:ext>
            </a:extLst>
          </p:cNvPr>
          <p:cNvSpPr>
            <a:spLocks noGrp="1"/>
          </p:cNvSpPr>
          <p:nvPr>
            <p:ph type="body" idx="1"/>
          </p:nvPr>
        </p:nvSpPr>
        <p:spPr/>
        <p:txBody>
          <a:bodyPr/>
          <a:lstStyle/>
          <a:p>
            <a:pPr marL="0" marR="0">
              <a:lnSpc>
                <a:spcPct val="115000"/>
              </a:lnSpc>
              <a:spcAft>
                <a:spcPts val="800"/>
              </a:spcAft>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1.5  min | [Closing &amp; Reminder] (Slides 33)</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To celebrate your achievement, make sure to claim your special badge—awarded by GUINNESS WORLD RECORDS through this AI Skills Fest event. How? Make sure to take steps on the screen. Take a moment to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acknowledge your progress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—this is a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unique achievement!</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Also, remember to share your success—you should feel proud of yourself achieving this milestone. Share what you learned in this session on LinkedIn or with your own network. Tag your colleagues and friends who might benefit from AI skills training. Use the hashtag #AISkillsFest to connect with others on their AI journey.</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Thank you</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for joining this session and taking a</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 step toward building AI skills. Remember:</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Start small – Build habits one step at a time.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Stay curious – Keep testing and refining your AI skills.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Engage with others – AI is a learning journey best navigated together.</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I hope this session has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inspired you</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to continue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exploring AI</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and finding ways to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work smarter, not harder. Your AI journey is just beginning.</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Keep exploring, experimenting, and sharing your insights with your team! </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Congratulations once again and thank you for being part of this AI learning experience!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t>
            </a: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t>
            </a:r>
          </a:p>
        </p:txBody>
      </p:sp>
      <p:sp>
        <p:nvSpPr>
          <p:cNvPr id="4" name="Header Placeholder 3">
            <a:extLst>
              <a:ext uri="{FF2B5EF4-FFF2-40B4-BE49-F238E27FC236}">
                <a16:creationId xmlns:a16="http://schemas.microsoft.com/office/drawing/2014/main" id="{7387F5CC-F58A-892B-0AE5-5B42E030E74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BBF1776-1496-4052-D3C7-815093D7CD19}"/>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9503142-7737-8760-CDD1-1BAF195E5818}"/>
              </a:ext>
            </a:extLst>
          </p:cNvPr>
          <p:cNvSpPr>
            <a:spLocks noGrp="1"/>
          </p:cNvSpPr>
          <p:nvPr>
            <p:ph type="dt" idx="1"/>
          </p:nvPr>
        </p:nvSpPr>
        <p:spPr/>
        <p:txBody>
          <a:bodyPr/>
          <a:lstStyle/>
          <a:p>
            <a:fld id="{386CE63F-9E7F-4C04-9D0D-FCA25A8E9E86}" type="datetime8">
              <a:rPr lang="en-US" smtClean="0"/>
              <a:t>3/22/25 9:29 AM</a:t>
            </a:fld>
            <a:endParaRPr lang="en-US"/>
          </a:p>
        </p:txBody>
      </p:sp>
      <p:sp>
        <p:nvSpPr>
          <p:cNvPr id="7" name="Slide Number Placeholder 6">
            <a:extLst>
              <a:ext uri="{FF2B5EF4-FFF2-40B4-BE49-F238E27FC236}">
                <a16:creationId xmlns:a16="http://schemas.microsoft.com/office/drawing/2014/main" id="{D212D121-C590-9F5B-2952-C555FAFB8045}"/>
              </a:ext>
            </a:extLst>
          </p:cNvPr>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235461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Ending Slate to show at the end of the session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3/22/25 9:29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491333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sec | [Slide: Quick Session Overview] (Slide 4)</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Over the next 50 minutes, we’ll take a journey together to:</a:t>
            </a:r>
          </a:p>
          <a:p>
            <a:pPr marL="342900" marR="0" lvl="0" indent="-342900">
              <a:lnSpc>
                <a:spcPct val="115000"/>
              </a:lnSpc>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Unlock your AI mindset and explore how AI can support your work.</a:t>
            </a:r>
          </a:p>
          <a:p>
            <a:pPr marL="342900" marR="0" lvl="0" indent="-342900">
              <a:lnSpc>
                <a:spcPct val="115000"/>
              </a:lnSpc>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Meet your AI work buddy and understand how AI fits into daily tasks.</a:t>
            </a:r>
          </a:p>
          <a:p>
            <a:pPr marL="342900" marR="0" lvl="0" indent="-342900">
              <a:lnSpc>
                <a:spcPct val="115000"/>
              </a:lnSpc>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Explore how AI can solve real-life work problems and discover your own AI Kickstarter task.</a:t>
            </a:r>
          </a:p>
          <a:p>
            <a:pPr marL="342900" marR="0" lvl="0" indent="-342900">
              <a:lnSpc>
                <a:spcPct val="115000"/>
              </a:lnSpc>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Get started with basic prompts with a mini-interactive exercise.</a:t>
            </a:r>
          </a:p>
          <a:p>
            <a:pPr marL="342900" marR="0" lvl="0" indent="-342900">
              <a:lnSpc>
                <a:spcPct val="115000"/>
              </a:lnSpc>
              <a:spcAft>
                <a:spcPts val="800"/>
              </a:spcAft>
              <a:buFont typeface="Symbol" panose="05050102010706020507" pitchFamily="18" charset="2"/>
              <a:buChar char=""/>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And finally, plan small easy actions for simple next steps to work smarter with AI</a:t>
            </a: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By the end, our goal is for you to feel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excited, confident, and ready</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to apply AI to your workflow and enhance your productivity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3/22/25 9:29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321245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24686-FCD4-0C69-9E70-CB091AAD7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14F91-E692-21D8-ECD4-C7B7E9959C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CD4B3B-B443-78FA-292E-5569C019652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803CB5A-78FC-C3D8-16AA-7C5F5836023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F8D0BF36-6CB0-68D2-168E-013954489E4C}"/>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A80A8AD-0C74-E78F-711B-44CDEAE4548E}"/>
              </a:ext>
            </a:extLst>
          </p:cNvPr>
          <p:cNvSpPr>
            <a:spLocks noGrp="1"/>
          </p:cNvSpPr>
          <p:nvPr>
            <p:ph type="dt" idx="12"/>
          </p:nvPr>
        </p:nvSpPr>
        <p:spPr/>
        <p:txBody>
          <a:bodyPr/>
          <a:lstStyle/>
          <a:p>
            <a:fld id="{B16574EE-8191-4BCC-ABE6-D00A4F4D7690}" type="datetime8">
              <a:rPr lang="en-US" smtClean="0"/>
              <a:t>3/22/25 9:29 AM</a:t>
            </a:fld>
            <a:endParaRPr lang="en-US"/>
          </a:p>
        </p:txBody>
      </p:sp>
      <p:sp>
        <p:nvSpPr>
          <p:cNvPr id="7" name="Slide Number Placeholder 6">
            <a:extLst>
              <a:ext uri="{FF2B5EF4-FFF2-40B4-BE49-F238E27FC236}">
                <a16:creationId xmlns:a16="http://schemas.microsoft.com/office/drawing/2014/main" id="{AABBEFF9-3E96-589C-5DA3-287420A7CBBD}"/>
              </a:ext>
            </a:extLst>
          </p:cNvPr>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848426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64475-E148-38A9-083F-63AD69EC66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3731E4-D14D-F9E3-A06C-04713FDCDA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813775-404A-F2E6-EB38-1A71AB87DD29}"/>
              </a:ext>
            </a:extLst>
          </p:cNvPr>
          <p:cNvSpPr>
            <a:spLocks noGrp="1"/>
          </p:cNvSpPr>
          <p:nvPr>
            <p:ph type="body" idx="1"/>
          </p:nvPr>
        </p:nvSpPr>
        <p:spPr/>
        <p:txBody>
          <a:bodyPr/>
          <a:lstStyle/>
          <a:p>
            <a:pPr marL="0" marR="0">
              <a:lnSpc>
                <a:spcPct val="115000"/>
              </a:lnSpc>
              <a:spcAft>
                <a:spcPts val="800"/>
              </a:spcAft>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[Slide: Icebreaker – Chat Activity] (Slides 5-6)</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Let’s start with a quick icebreaker! In the chat, type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two things: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Where you’re joining from</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An adjective that describes how you feel about AI today</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I'll give you a few seconds to share...</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[Instructor pauses for 30 sec, then reacts to the chat responses.]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04EC63B9-4621-D510-1774-2608A7C53C8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22C4AEC-25F7-6614-CD2B-FF543EBFA2E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DE2FD39-0227-945B-6643-F601603D68C7}"/>
              </a:ext>
            </a:extLst>
          </p:cNvPr>
          <p:cNvSpPr>
            <a:spLocks noGrp="1"/>
          </p:cNvSpPr>
          <p:nvPr>
            <p:ph type="dt" idx="1"/>
          </p:nvPr>
        </p:nvSpPr>
        <p:spPr/>
        <p:txBody>
          <a:bodyPr/>
          <a:lstStyle/>
          <a:p>
            <a:fld id="{386CE63F-9E7F-4C04-9D0D-FCA25A8E9E86}" type="datetime8">
              <a:rPr lang="en-US" smtClean="0"/>
              <a:t>3/22/25 9:29 AM</a:t>
            </a:fld>
            <a:endParaRPr lang="en-US"/>
          </a:p>
        </p:txBody>
      </p:sp>
      <p:sp>
        <p:nvSpPr>
          <p:cNvPr id="7" name="Slide Number Placeholder 6">
            <a:extLst>
              <a:ext uri="{FF2B5EF4-FFF2-40B4-BE49-F238E27FC236}">
                <a16:creationId xmlns:a16="http://schemas.microsoft.com/office/drawing/2014/main" id="{43DBF31C-6456-3D42-4BB3-DDFB4ACFA3F7}"/>
              </a:ext>
            </a:extLst>
          </p:cNvPr>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865716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9BE59-AD16-F4F4-F6EC-085103446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357E3-E974-D13D-4C83-84C9EF4497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06A5B6-A0FA-33C3-F7D6-3C9ABE6D7213}"/>
              </a:ext>
            </a:extLst>
          </p:cNvPr>
          <p:cNvSpPr>
            <a:spLocks noGrp="1"/>
          </p:cNvSpPr>
          <p:nvPr>
            <p:ph type="body" idx="1"/>
          </p:nvPr>
        </p:nvSpPr>
        <p:spPr/>
        <p:txBody>
          <a:bodyPr/>
          <a:lstStyle/>
          <a:p>
            <a:pPr marL="0" marR="0">
              <a:lnSpc>
                <a:spcPct val="115000"/>
              </a:lnSpc>
              <a:spcAft>
                <a:spcPts val="800"/>
              </a:spcAft>
              <a:buNone/>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 min | [Slide: Reframing AI Feelings into Opportunities] (Slide 7)</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What adjectives are you seeing from your peers? In past sessions, we have seen a mix of emotions—excited, curious, skeptical, cautious, or even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unsure where to start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And that’s completely natural! AI is a big topic, and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everyone’s journey looks different</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—whether you’re new to AI or already experimenting with it in your work.</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Now, Let’s try something different. </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[Click animation to show the question]</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Imagine you magically gained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two extra hours every week</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—no strings attached. What would you do with that extra time?</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Drop your answers in the chat!</a:t>
            </a: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[Instructor pauses, reacting to responses.]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Great answers! If I had 2 extra hours every week, I’d spend more time with family, work on passion projects, go for a walk, or simply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breathe</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between meetings.</a:t>
            </a: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Well, here’s the good news—AI can help make that happen. </a:t>
            </a: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By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offloading repetitive tasks</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and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working smarter, not harder</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we can create more time for what truly matters.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228F7635-58C3-F634-D3CE-1E9F3AB9EA3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E39010E-4F94-7264-6F1A-8A3F8E7B9DF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2CC82CE-26C7-21F7-EF66-66A704454320}"/>
              </a:ext>
            </a:extLst>
          </p:cNvPr>
          <p:cNvSpPr>
            <a:spLocks noGrp="1"/>
          </p:cNvSpPr>
          <p:nvPr>
            <p:ph type="dt" idx="1"/>
          </p:nvPr>
        </p:nvSpPr>
        <p:spPr/>
        <p:txBody>
          <a:bodyPr/>
          <a:lstStyle/>
          <a:p>
            <a:fld id="{386CE63F-9E7F-4C04-9D0D-FCA25A8E9E86}" type="datetime8">
              <a:rPr lang="en-US" smtClean="0"/>
              <a:t>3/22/25 9:29 AM</a:t>
            </a:fld>
            <a:endParaRPr lang="en-US"/>
          </a:p>
        </p:txBody>
      </p:sp>
      <p:sp>
        <p:nvSpPr>
          <p:cNvPr id="7" name="Slide Number Placeholder 6">
            <a:extLst>
              <a:ext uri="{FF2B5EF4-FFF2-40B4-BE49-F238E27FC236}">
                <a16:creationId xmlns:a16="http://schemas.microsoft.com/office/drawing/2014/main" id="{6F7EEA6C-22A2-AA59-F8ED-2FFE234E9CE5}"/>
              </a:ext>
            </a:extLst>
          </p:cNvPr>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9601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699E8-62DE-9017-A259-E2C93AFB4C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B4FA9A-57D9-F247-FB72-B766B84331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3469A8-074E-AB51-6794-ACF8476A4D75}"/>
              </a:ext>
            </a:extLst>
          </p:cNvPr>
          <p:cNvSpPr>
            <a:spLocks noGrp="1"/>
          </p:cNvSpPr>
          <p:nvPr>
            <p:ph type="body" idx="1"/>
          </p:nvPr>
        </p:nvSpPr>
        <p:spPr/>
        <p:txBody>
          <a:bodyPr/>
          <a:lstStyle/>
          <a:p>
            <a:pPr marL="0" marR="0">
              <a:lnSpc>
                <a:spcPct val="115000"/>
              </a:lnSpc>
              <a:spcAft>
                <a:spcPts val="800"/>
              </a:spcAft>
              <a:buNone/>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sec | [Slide: Your AI Kickstarter] (Slide 8)</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So, our simple goal for today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is to help you find one simple way AI can create an opportunity for you and your work.</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Let’s call this your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AI Kickstarter</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 practical, easy way to put AI to work for you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right away.</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Maybe it’s something that helps you: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automate a repetitive task, summarize information faster, or write emails more efficiently</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And the best part?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You don’t need to be an AI expert to start.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Are you ready to explore what’s possible?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Let’s dive in!</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[Instructor smiles and transitions into the next section.]</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72AB5F4D-1D92-86EF-9756-3361673F594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3B6DCF5-E054-18A6-C272-5042B80B1F0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D8F6DDA-ADF6-0CC9-36DE-C2219A545730}"/>
              </a:ext>
            </a:extLst>
          </p:cNvPr>
          <p:cNvSpPr>
            <a:spLocks noGrp="1"/>
          </p:cNvSpPr>
          <p:nvPr>
            <p:ph type="dt" idx="1"/>
          </p:nvPr>
        </p:nvSpPr>
        <p:spPr/>
        <p:txBody>
          <a:bodyPr/>
          <a:lstStyle/>
          <a:p>
            <a:fld id="{386CE63F-9E7F-4C04-9D0D-FCA25A8E9E86}" type="datetime8">
              <a:rPr lang="en-US" smtClean="0"/>
              <a:t>3/22/25 9:29 AM</a:t>
            </a:fld>
            <a:endParaRPr lang="en-US"/>
          </a:p>
        </p:txBody>
      </p:sp>
      <p:sp>
        <p:nvSpPr>
          <p:cNvPr id="7" name="Slide Number Placeholder 6">
            <a:extLst>
              <a:ext uri="{FF2B5EF4-FFF2-40B4-BE49-F238E27FC236}">
                <a16:creationId xmlns:a16="http://schemas.microsoft.com/office/drawing/2014/main" id="{EA0FC3F4-B081-8554-14E1-A1989E4D2F2E}"/>
              </a:ext>
            </a:extLst>
          </p:cNvPr>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803225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18936-5110-E6A5-063C-AF077A0C10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E38C6-AFB6-1090-97DA-B35199A97E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719722-873A-4F65-5522-696A59EA2874}"/>
              </a:ext>
            </a:extLst>
          </p:cNvPr>
          <p:cNvSpPr>
            <a:spLocks noGrp="1"/>
          </p:cNvSpPr>
          <p:nvPr>
            <p:ph type="body" idx="1"/>
          </p:nvPr>
        </p:nvSpPr>
        <p:spPr/>
        <p:txBody>
          <a:bodyPr/>
          <a:lstStyle/>
          <a:p>
            <a:pPr marL="0" marR="0">
              <a:lnSpc>
                <a:spcPct val="115000"/>
              </a:lnSpc>
              <a:spcAft>
                <a:spcPts val="800"/>
              </a:spcAft>
              <a:buNone/>
            </a:pPr>
            <a:r>
              <a:rPr lang="en-U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[Opening Scene: Instructor on camera, transitioning smoothly from the previous segment.] (Slide 9)</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Instructor:</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en-US" sz="1800" kern="100">
                <a:effectLst/>
                <a:latin typeface="Aptos" panose="020B0004020202020204" pitchFamily="34" charset="0"/>
                <a:ea typeface="Malgun Gothic" panose="020B0503020000020004" pitchFamily="34" charset="-127"/>
                <a:cs typeface="Times New Roman" panose="02020603050405020304" pitchFamily="18" charset="0"/>
              </a:rPr>
              <a:t>Now that we’ve set the stage for our AI journey, let’s talk about something even more exciting—</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how AI can actually help you in your day-to-day work.</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We’ve all heard the buzz about AI, but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what does it actually mean for you?</a:t>
            </a: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How can AI </a:t>
            </a:r>
            <a:r>
              <a:rPr lang="en-US" sz="1800" b="1" kern="100">
                <a:effectLst/>
                <a:latin typeface="Aptos" panose="020B0004020202020204" pitchFamily="34" charset="0"/>
                <a:ea typeface="Malgun Gothic" panose="020B0503020000020004" pitchFamily="34" charset="-127"/>
                <a:cs typeface="Times New Roman" panose="02020603050405020304" pitchFamily="18" charset="0"/>
              </a:rPr>
              <a:t>fit into your workflow, simplify tasks, and help you work smarter—not harder?</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a:buNone/>
            </a:pPr>
            <a:r>
              <a:rPr lang="en-US" sz="1800">
                <a:effectLst/>
                <a:latin typeface="Aptos" panose="020B0004020202020204" pitchFamily="34" charset="0"/>
                <a:ea typeface="Malgun Gothic" panose="020B0503020000020004" pitchFamily="34" charset="-127"/>
                <a:cs typeface="Times New Roman" panose="02020603050405020304" pitchFamily="18" charset="0"/>
              </a:rPr>
              <a:t>To answer that, let’s start with a simple question: What </a:t>
            </a:r>
            <a:r>
              <a:rPr lang="en-US" sz="1800" b="1">
                <a:effectLst/>
                <a:latin typeface="Aptos" panose="020B0004020202020204" pitchFamily="34" charset="0"/>
                <a:ea typeface="Malgun Gothic" panose="020B0503020000020004" pitchFamily="34" charset="-127"/>
                <a:cs typeface="Times New Roman" panose="02020603050405020304" pitchFamily="18" charset="0"/>
              </a:rPr>
              <a:t>is</a:t>
            </a:r>
            <a:r>
              <a:rPr lang="en-US" sz="1800">
                <a:effectLst/>
                <a:latin typeface="Aptos" panose="020B0004020202020204" pitchFamily="34" charset="0"/>
                <a:ea typeface="Malgun Gothic" panose="020B0503020000020004" pitchFamily="34" charset="-127"/>
                <a:cs typeface="Times New Roman" panose="02020603050405020304" pitchFamily="18" charset="0"/>
              </a:rPr>
              <a:t> AI, and how does it work?</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8132D9DC-B2AC-B3FA-C624-3F830BF75748}"/>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9D8D1FB3-886F-C065-31FF-A88C6CA238D1}"/>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EEA4441-A7DE-82C0-57D3-7F9494CDBA32}"/>
              </a:ext>
            </a:extLst>
          </p:cNvPr>
          <p:cNvSpPr>
            <a:spLocks noGrp="1"/>
          </p:cNvSpPr>
          <p:nvPr>
            <p:ph type="dt" idx="12"/>
          </p:nvPr>
        </p:nvSpPr>
        <p:spPr/>
        <p:txBody>
          <a:bodyPr/>
          <a:lstStyle/>
          <a:p>
            <a:fld id="{B16574EE-8191-4BCC-ABE6-D00A4F4D7690}" type="datetime8">
              <a:rPr lang="en-US" smtClean="0"/>
              <a:t>3/22/25 9:29 AM</a:t>
            </a:fld>
            <a:endParaRPr lang="en-US"/>
          </a:p>
        </p:txBody>
      </p:sp>
      <p:sp>
        <p:nvSpPr>
          <p:cNvPr id="7" name="Slide Number Placeholder 6">
            <a:extLst>
              <a:ext uri="{FF2B5EF4-FFF2-40B4-BE49-F238E27FC236}">
                <a16:creationId xmlns:a16="http://schemas.microsoft.com/office/drawing/2014/main" id="{09C04404-59AD-16F7-C686-B224C294F6A2}"/>
              </a:ext>
            </a:extLst>
          </p:cNvPr>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3322698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37.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57.png"/><Relationship Id="rId1" Type="http://schemas.openxmlformats.org/officeDocument/2006/relationships/slideMaster" Target="../slideMasters/slideMaster2.xml"/><Relationship Id="rId4" Type="http://schemas.openxmlformats.org/officeDocument/2006/relationships/image" Target="../media/image4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 Id="rId4" Type="http://schemas.openxmlformats.org/officeDocument/2006/relationships/image" Target="../media/image37.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4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Defaul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Text Placeholder 13">
            <a:extLst>
              <a:ext uri="{FF2B5EF4-FFF2-40B4-BE49-F238E27FC236}">
                <a16:creationId xmlns:a16="http://schemas.microsoft.com/office/drawing/2014/main" id="{B8A17623-DB90-AF5B-5B18-807DD9180A9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
        <p:nvSpPr>
          <p:cNvPr id="2" name="TextBox 1">
            <a:extLst>
              <a:ext uri="{FF2B5EF4-FFF2-40B4-BE49-F238E27FC236}">
                <a16:creationId xmlns:a16="http://schemas.microsoft.com/office/drawing/2014/main" id="{62490129-F2C0-84B2-2C3B-071EF17558BC}"/>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9" name="Title 1">
            <a:extLst>
              <a:ext uri="{FF2B5EF4-FFF2-40B4-BE49-F238E27FC236}">
                <a16:creationId xmlns:a16="http://schemas.microsoft.com/office/drawing/2014/main" id="{8EB6DD51-3C0F-1DA5-7483-BA26AB183CC6}"/>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AI Skills Fest</a:t>
            </a:r>
          </a:p>
        </p:txBody>
      </p:sp>
    </p:spTree>
    <p:extLst>
      <p:ext uri="{BB962C8B-B14F-4D97-AF65-F5344CB8AC3E}">
        <p14:creationId xmlns:p14="http://schemas.microsoft.com/office/powerpoint/2010/main" val="3475673469"/>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Oth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xelated magnifying glass">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1157662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743B21-6EEC-3EF4-61D4-9DCB5D1091AF}"/>
              </a:ext>
            </a:extLst>
          </p:cNvPr>
          <p:cNvPicPr>
            <a:picLocks noChangeAspect="1"/>
          </p:cNvPicPr>
          <p:nvPr userDrawn="1"/>
        </p:nvPicPr>
        <p:blipFill>
          <a:blip r:embed="rId2"/>
          <a:srcRect/>
          <a:stretch/>
        </p:blipFill>
        <p:spPr>
          <a:xfrm>
            <a:off x="0" y="0"/>
            <a:ext cx="12191998" cy="6857998"/>
          </a:xfrm>
          <a:prstGeom prst="rect">
            <a:avLst/>
          </a:prstGeom>
        </p:spPr>
      </p:pic>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itle 1">
            <a:extLst>
              <a:ext uri="{FF2B5EF4-FFF2-40B4-BE49-F238E27FC236}">
                <a16:creationId xmlns:a16="http://schemas.microsoft.com/office/drawing/2014/main" id="{792806E0-4234-C356-71A2-C42C8608734B}"/>
              </a:ext>
            </a:extLst>
          </p:cNvPr>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Agenda</a:t>
            </a:r>
          </a:p>
        </p:txBody>
      </p:sp>
      <p:sp>
        <p:nvSpPr>
          <p:cNvPr id="11" name="Text Placeholder 4">
            <a:extLst>
              <a:ext uri="{FF2B5EF4-FFF2-40B4-BE49-F238E27FC236}">
                <a16:creationId xmlns:a16="http://schemas.microsoft.com/office/drawing/2014/main" id="{C6A11E25-399F-C5CA-1967-060774C44AFE}"/>
              </a:ext>
            </a:extLst>
          </p:cNvPr>
          <p:cNvSpPr>
            <a:spLocks noGrp="1"/>
          </p:cNvSpPr>
          <p:nvPr>
            <p:ph type="body" sz="quarter" idx="13" hasCustomPrompt="1"/>
          </p:nvPr>
        </p:nvSpPr>
        <p:spPr>
          <a:xfrm>
            <a:off x="585216" y="3364882"/>
            <a:ext cx="6217920" cy="276999"/>
          </a:xfrm>
          <a:noFill/>
        </p:spPr>
        <p:txBody>
          <a:bodyPr lIns="0" tIns="0" rIns="0" bIns="0">
            <a:spAutoFit/>
          </a:bodyPr>
          <a:lstStyle>
            <a:lvl1pPr marL="342900" indent="-342900">
              <a:spcBef>
                <a:spcPts val="0"/>
              </a:spcBef>
              <a:spcAft>
                <a:spcPts val="1200"/>
              </a:spcAft>
              <a:buFont typeface="+mj-lt"/>
              <a:buAutoNum type="arabicPeriod"/>
              <a:defRPr sz="1800" spc="0" baseline="0">
                <a:solidFill>
                  <a:schemeClr val="tx1"/>
                </a:solidFill>
                <a:latin typeface="+mn-lt"/>
              </a:defRPr>
            </a:lvl1pPr>
          </a:lstStyle>
          <a:p>
            <a:pPr lvl="0"/>
            <a:r>
              <a:rPr lang="en-US"/>
              <a:t>Agenda item</a:t>
            </a:r>
          </a:p>
        </p:txBody>
      </p: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2794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8DC8E8"/>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rgbClr val="8DC8E8"/>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Default">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rcRect/>
          <a:stretch/>
        </p:blipFill>
        <p:spPr>
          <a:xfrm>
            <a:off x="0" y="0"/>
            <a:ext cx="12191998" cy="6857998"/>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910ED8-6683-3113-11A0-87FDEDCB5F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Default">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rcRect/>
          <a:stretch/>
        </p:blipFill>
        <p:spPr>
          <a:xfrm>
            <a:off x="0" y="0"/>
            <a:ext cx="12191998" cy="6857998"/>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6CA415-A5FB-D147-7F62-071747C7A9E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BECA11-4670-8B49-F843-C899C1EDACF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1996" cy="6857997"/>
          </a:xfrm>
          <a:prstGeom prst="rect">
            <a:avLst/>
          </a:prstGeom>
        </p:spPr>
      </p:pic>
      <p:sp>
        <p:nvSpPr>
          <p:cNvPr id="6" name="Text Placeholder 13">
            <a:hlinkClick r:id="rId3"/>
            <a:extLst>
              <a:ext uri="{FF2B5EF4-FFF2-40B4-BE49-F238E27FC236}">
                <a16:creationId xmlns:a16="http://schemas.microsoft.com/office/drawing/2014/main" id="{297A7F61-89E7-54A4-C163-207141C5710F}"/>
              </a:ext>
            </a:extLst>
          </p:cNvPr>
          <p:cNvSpPr txBox="1">
            <a:spLocks/>
          </p:cNvSpPr>
          <p:nvPr userDrawn="1"/>
        </p:nvSpPr>
        <p:spPr>
          <a:xfrm>
            <a:off x="4622799" y="4010371"/>
            <a:ext cx="2951480" cy="596860"/>
          </a:xfrm>
          <a:prstGeom prst="roundRect">
            <a:avLst>
              <a:gd name="adj" fmla="val 12775"/>
            </a:avLst>
          </a:prstGeom>
          <a:solidFill>
            <a:srgbClr val="FFFFFF"/>
          </a:solidFill>
          <a:ln w="6350">
            <a:solidFill>
              <a:srgbClr val="000000"/>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aka.ms/AISkillsFest</a:t>
            </a:r>
          </a:p>
        </p:txBody>
      </p:sp>
      <p:sp>
        <p:nvSpPr>
          <p:cNvPr id="3" name="TextBox 2">
            <a:extLst>
              <a:ext uri="{FF2B5EF4-FFF2-40B4-BE49-F238E27FC236}">
                <a16:creationId xmlns:a16="http://schemas.microsoft.com/office/drawing/2014/main" id="{3EBE28EC-58E0-E164-47CC-B38149B1BD0A}"/>
              </a:ext>
            </a:extLst>
          </p:cNvPr>
          <p:cNvSpPr txBox="1"/>
          <p:nvPr userDrawn="1"/>
        </p:nvSpPr>
        <p:spPr>
          <a:xfrm>
            <a:off x="4474209" y="3522955"/>
            <a:ext cx="3243579"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Activities run April 8–May 28, 2025 </a:t>
            </a:r>
          </a:p>
        </p:txBody>
      </p:sp>
      <p:sp>
        <p:nvSpPr>
          <p:cNvPr id="2" name="Text Placeholder 4">
            <a:extLst>
              <a:ext uri="{FF2B5EF4-FFF2-40B4-BE49-F238E27FC236}">
                <a16:creationId xmlns:a16="http://schemas.microsoft.com/office/drawing/2014/main" id="{1A8D9C79-6546-EF12-3932-4FBAB3F0E300}"/>
              </a:ext>
            </a:extLst>
          </p:cNvPr>
          <p:cNvSpPr txBox="1">
            <a:spLocks/>
          </p:cNvSpPr>
          <p:nvPr userDrawn="1"/>
        </p:nvSpPr>
        <p:spPr>
          <a:xfrm>
            <a:off x="582611" y="2625939"/>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effectLst/>
                <a:uLnTx/>
                <a:uFillTx/>
                <a:latin typeface="Segoe UI Semibold"/>
                <a:ea typeface="+mn-ea"/>
                <a:cs typeface="Segoe UI" panose="020B0502040204020203" pitchFamily="34" charset="0"/>
              </a:rPr>
              <a:t>Register for your next session</a:t>
            </a:r>
          </a:p>
        </p:txBody>
      </p:sp>
      <p:pic>
        <p:nvPicPr>
          <p:cNvPr id="7" name="Picture 6" descr="3D Pixel arrow cursor">
            <a:extLst>
              <a:ext uri="{FF2B5EF4-FFF2-40B4-BE49-F238E27FC236}">
                <a16:creationId xmlns:a16="http://schemas.microsoft.com/office/drawing/2014/main" id="{7754FE99-C15C-41B3-DE58-922B9D4985B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0700"/>
            <a:ext cx="1576156" cy="1576153"/>
          </a:xfrm>
          <a:prstGeom prst="rect">
            <a:avLst/>
          </a:prstGeom>
        </p:spPr>
      </p:pic>
      <p:sp>
        <p:nvSpPr>
          <p:cNvPr id="11" name="Title 4">
            <a:extLst>
              <a:ext uri="{FF2B5EF4-FFF2-40B4-BE49-F238E27FC236}">
                <a16:creationId xmlns:a16="http://schemas.microsoft.com/office/drawing/2014/main" id="{EC07952F-32FB-0D4C-691E-0A1C09E97543}"/>
              </a:ext>
              <a:ext uri="{C183D7F6-B498-43B3-948B-1728B52AA6E4}">
                <adec:decorative xmlns:adec="http://schemas.microsoft.com/office/drawing/2017/decorative" val="0"/>
              </a:ext>
            </a:extLst>
          </p:cNvPr>
          <p:cNvSpPr>
            <a:spLocks/>
          </p:cNvSpPr>
          <p:nvPr userDrawn="1"/>
        </p:nvSpPr>
        <p:spPr>
          <a:xfrm>
            <a:off x="584201" y="1745153"/>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en-US" sz="6000" b="1" spc="-50">
                <a:ln w="3175">
                  <a:noFill/>
                </a:ln>
                <a:gradFill>
                  <a:gsLst>
                    <a:gs pos="71000">
                      <a:srgbClr val="0078D4">
                        <a:lumMod val="20000"/>
                        <a:lumOff val="80000"/>
                      </a:srgbClr>
                    </a:gs>
                    <a:gs pos="18000">
                      <a:srgbClr val="FFFFFF"/>
                    </a:gs>
                  </a:gsLst>
                  <a:lin ang="3900000" scaled="0"/>
                </a:gradFill>
                <a:latin typeface="+mj-lt"/>
                <a:cs typeface="Segoe UI Semibold"/>
              </a:rPr>
              <a:t>What will you learn next?</a:t>
            </a:r>
          </a:p>
        </p:txBody>
      </p:sp>
    </p:spTree>
    <p:extLst>
      <p:ext uri="{BB962C8B-B14F-4D97-AF65-F5344CB8AC3E}">
        <p14:creationId xmlns:p14="http://schemas.microsoft.com/office/powerpoint/2010/main" val="13831450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userDrawn="1">
          <p15:clr>
            <a:srgbClr val="FBAE40"/>
          </p15:clr>
        </p15:guide>
        <p15:guide id="32" pos="3840" userDrawn="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3210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Defaul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TechPr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extBox 1">
            <a:extLst>
              <a:ext uri="{FF2B5EF4-FFF2-40B4-BE49-F238E27FC236}">
                <a16:creationId xmlns:a16="http://schemas.microsoft.com/office/drawing/2014/main" id="{F4F9DA2F-6D23-08E7-EBD3-F1520515A227}"/>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3" name="Title 1">
            <a:extLst>
              <a:ext uri="{FF2B5EF4-FFF2-40B4-BE49-F238E27FC236}">
                <a16:creationId xmlns:a16="http://schemas.microsoft.com/office/drawing/2014/main" id="{EEC3631F-9EB0-B689-F8F4-B91DE17813DE}"/>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AI Skills Fest</a:t>
            </a:r>
          </a:p>
        </p:txBody>
      </p:sp>
      <p:sp>
        <p:nvSpPr>
          <p:cNvPr id="4" name="Text Placeholder 13">
            <a:extLst>
              <a:ext uri="{FF2B5EF4-FFF2-40B4-BE49-F238E27FC236}">
                <a16:creationId xmlns:a16="http://schemas.microsoft.com/office/drawing/2014/main" id="{C10FA998-7864-DA40-06A1-DEC604FD7464}"/>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33158494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TechPro">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89493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Agenda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Agenda</a:t>
            </a:r>
          </a:p>
        </p:txBody>
      </p:sp>
      <p:sp>
        <p:nvSpPr>
          <p:cNvPr id="5" name="Text Placeholder 4"/>
          <p:cNvSpPr>
            <a:spLocks noGrp="1"/>
          </p:cNvSpPr>
          <p:nvPr>
            <p:ph type="body" sz="quarter" idx="12" hasCustomPrompt="1"/>
          </p:nvPr>
        </p:nvSpPr>
        <p:spPr>
          <a:xfrm>
            <a:off x="585216" y="3364882"/>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Agenda item</a:t>
            </a:r>
          </a:p>
        </p:txBody>
      </p:sp>
    </p:spTree>
    <p:extLst>
      <p:ext uri="{BB962C8B-B14F-4D97-AF65-F5344CB8AC3E}">
        <p14:creationId xmlns:p14="http://schemas.microsoft.com/office/powerpoint/2010/main" val="410051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NextGe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40000">
                      <a:srgbClr val="2A446F"/>
                    </a:gs>
                    <a:gs pos="100000">
                      <a:srgbClr val="C03BC4"/>
                    </a:gs>
                  </a:gsLst>
                  <a:lin ang="3900000" scaled="0"/>
                </a:gradFill>
                <a:effectLst/>
                <a:latin typeface="Segoe UI Semibold"/>
                <a:ea typeface="+mn-ea"/>
                <a:cs typeface="Segoe UI Semibold"/>
              </a:rPr>
              <a:t>Microsoft</a:t>
            </a:r>
          </a:p>
          <a:p>
            <a:r>
              <a:rPr lang="en-US" sz="6000" b="1" kern="1200" cap="none" spc="-50" baseline="0">
                <a:ln w="3175">
                  <a:noFill/>
                </a:ln>
                <a:gradFill>
                  <a:gsLst>
                    <a:gs pos="40000">
                      <a:srgbClr val="2A446F"/>
                    </a:gs>
                    <a:gs pos="100000">
                      <a:srgbClr val="C03BC4"/>
                    </a:gs>
                  </a:gsLst>
                  <a:lin ang="3900000" scaled="0"/>
                </a:gradFill>
                <a:effectLst/>
                <a:latin typeface="Segoe UI Semibold"/>
                <a:ea typeface="+mn-ea"/>
                <a:cs typeface="Segoe UI Semibold"/>
              </a:rPr>
              <a:t>AI Skills Fest</a:t>
            </a:r>
          </a:p>
        </p:txBody>
      </p:sp>
      <p:sp>
        <p:nvSpPr>
          <p:cNvPr id="2" name="TextBox 1">
            <a:extLst>
              <a:ext uri="{FF2B5EF4-FFF2-40B4-BE49-F238E27FC236}">
                <a16:creationId xmlns:a16="http://schemas.microsoft.com/office/drawing/2014/main" id="{D658215A-0B3E-A09B-8B11-19FE0478CAB1}"/>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4" name="Text Placeholder 13">
            <a:extLst>
              <a:ext uri="{FF2B5EF4-FFF2-40B4-BE49-F238E27FC236}">
                <a16:creationId xmlns:a16="http://schemas.microsoft.com/office/drawing/2014/main" id="{9F02FC10-A322-D254-FC3A-55C744CAE9B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427306246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mo slide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efaul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0"/>
            <a:ext cx="3556000"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Activities run April 8–May 28, 2025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0"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aka.ms/AISkillsFest</a:t>
            </a: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2"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en-US" sz="2800" cap="none">
                <a:solidFill>
                  <a:srgbClr val="091F2C"/>
                </a:solidFill>
                <a:latin typeface="Segoe UI Semibold"/>
              </a:rPr>
              <a:t>Register for your next session</a:t>
            </a:r>
          </a:p>
        </p:txBody>
      </p:sp>
      <p:pic>
        <p:nvPicPr>
          <p:cNvPr id="6" name="Picture 5" descr="3D Pixel arrow cursor">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2115"/>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6" y="1746568"/>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en-US" sz="6000" b="1" spc="-50">
                <a:ln w="3175">
                  <a:noFill/>
                </a:ln>
                <a:gradFill>
                  <a:gsLst>
                    <a:gs pos="40000">
                      <a:srgbClr val="2A446F"/>
                    </a:gs>
                    <a:gs pos="80000">
                      <a:schemeClr val="accent1"/>
                    </a:gs>
                  </a:gsLst>
                  <a:lin ang="3900000" scaled="0"/>
                </a:gradFill>
                <a:latin typeface="Segoe UI Semibold"/>
                <a:cs typeface="Segoe UI Semibold"/>
              </a:rPr>
              <a:t>What will you learn next?</a:t>
            </a:r>
          </a:p>
        </p:txBody>
      </p:sp>
    </p:spTree>
    <p:extLst>
      <p:ext uri="{BB962C8B-B14F-4D97-AF65-F5344CB8AC3E}">
        <p14:creationId xmlns:p14="http://schemas.microsoft.com/office/powerpoint/2010/main" val="2248602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NextGe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426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364184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Defaul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rcRect/>
          <a:stretch/>
        </p:blipFill>
        <p:spPr>
          <a:xfrm>
            <a:off x="0"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 Placeholder 13">
            <a:extLst>
              <a:ext uri="{FF2B5EF4-FFF2-40B4-BE49-F238E27FC236}">
                <a16:creationId xmlns:a16="http://schemas.microsoft.com/office/drawing/2014/main" id="{22D882D6-E847-5E3E-ED49-ECF94FC312BB}"/>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aka.ms/AISkillsFest</a:t>
            </a:r>
          </a:p>
        </p:txBody>
      </p:sp>
      <p:sp>
        <p:nvSpPr>
          <p:cNvPr id="4" name="Title 1">
            <a:extLst>
              <a:ext uri="{FF2B5EF4-FFF2-40B4-BE49-F238E27FC236}">
                <a16:creationId xmlns:a16="http://schemas.microsoft.com/office/drawing/2014/main" id="{84196D8D-8B2D-D451-6EE2-C7EEC5EBF18C}"/>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en-US"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en-US"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AI Skills Fest</a:t>
            </a:r>
          </a:p>
        </p:txBody>
      </p:sp>
      <p:sp>
        <p:nvSpPr>
          <p:cNvPr id="5" name="TextBox 4">
            <a:extLst>
              <a:ext uri="{FF2B5EF4-FFF2-40B4-BE49-F238E27FC236}">
                <a16:creationId xmlns:a16="http://schemas.microsoft.com/office/drawing/2014/main" id="{1FE11632-D079-CBE4-61CD-3DF3E1BBAD96}"/>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chemeClr val="tx1"/>
                </a:solidFill>
                <a:latin typeface="+mn-lt"/>
                <a:ea typeface="+mn-ea"/>
                <a:cs typeface="Segoe UI" panose="020B0502040204020203" pitchFamily="34" charset="0"/>
              </a:rPr>
              <a:t>Unlock the future with 50 days of AI discovery and learning</a:t>
            </a:r>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rcRect/>
          <a:stretch/>
        </p:blipFill>
        <p:spPr>
          <a:xfrm>
            <a:off x="0"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82AC4EB0-4D63-6F60-936D-CC78DEE97C79}"/>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en-US"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en-US"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AI Skills Fest</a:t>
            </a:r>
          </a:p>
        </p:txBody>
      </p:sp>
      <p:sp>
        <p:nvSpPr>
          <p:cNvPr id="8" name="TextBox 7">
            <a:extLst>
              <a:ext uri="{FF2B5EF4-FFF2-40B4-BE49-F238E27FC236}">
                <a16:creationId xmlns:a16="http://schemas.microsoft.com/office/drawing/2014/main" id="{B2FCE0C8-4359-2B19-D2D4-2468E9E228D1}"/>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chemeClr val="tx1"/>
                </a:solidFill>
                <a:latin typeface="+mn-lt"/>
                <a:ea typeface="+mn-ea"/>
                <a:cs typeface="Segoe UI" panose="020B0502040204020203" pitchFamily="34" charset="0"/>
              </a:rPr>
              <a:t>Unlock the future with 50 days of AI discovery and learning</a:t>
            </a:r>
          </a:p>
        </p:txBody>
      </p:sp>
      <p:sp>
        <p:nvSpPr>
          <p:cNvPr id="6" name="Text Placeholder 13">
            <a:extLst>
              <a:ext uri="{FF2B5EF4-FFF2-40B4-BE49-F238E27FC236}">
                <a16:creationId xmlns:a16="http://schemas.microsoft.com/office/drawing/2014/main" id="{06A014DD-5DAE-40EE-8998-EC025A05331C}"/>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212577090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7058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NextGe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C38B67A9-F24A-73A8-22E6-E3C8606F4E6E}"/>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en-US" sz="6000" b="1" kern="1200" cap="none" spc="-50" baseline="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en-US" sz="6000" b="1" kern="1200" cap="none" spc="-50" baseline="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AI Skills Fest</a:t>
            </a:r>
          </a:p>
        </p:txBody>
      </p:sp>
      <p:sp>
        <p:nvSpPr>
          <p:cNvPr id="8" name="TextBox 7">
            <a:extLst>
              <a:ext uri="{FF2B5EF4-FFF2-40B4-BE49-F238E27FC236}">
                <a16:creationId xmlns:a16="http://schemas.microsoft.com/office/drawing/2014/main" id="{88E3D86D-81A6-E0E7-7476-765F276B1728}"/>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chemeClr val="tx1"/>
                </a:solidFill>
                <a:latin typeface="+mn-lt"/>
                <a:ea typeface="+mn-ea"/>
                <a:cs typeface="Segoe UI" panose="020B0502040204020203" pitchFamily="34" charset="0"/>
              </a:rPr>
              <a:t>Unlock the future with 50 days of AI discovery and learning</a:t>
            </a:r>
          </a:p>
        </p:txBody>
      </p:sp>
      <p:sp>
        <p:nvSpPr>
          <p:cNvPr id="6" name="Text Placeholder 13">
            <a:extLst>
              <a:ext uri="{FF2B5EF4-FFF2-40B4-BE49-F238E27FC236}">
                <a16:creationId xmlns:a16="http://schemas.microsoft.com/office/drawing/2014/main" id="{A320CED2-9845-A105-B6C9-9561D4B39D73}"/>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129353808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AEB6AF-1992-2491-DC09-0E577A25766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5356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D960585B-6D10-B49D-3013-1A356A1D818D}"/>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en-US" sz="6000" b="1" kern="1200" cap="none" spc="-50" baseline="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en-US" sz="6000" b="1" kern="1200" cap="none" spc="-50" baseline="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AI Skills Fest</a:t>
            </a:r>
          </a:p>
        </p:txBody>
      </p:sp>
      <p:sp>
        <p:nvSpPr>
          <p:cNvPr id="8" name="TextBox 7">
            <a:extLst>
              <a:ext uri="{FF2B5EF4-FFF2-40B4-BE49-F238E27FC236}">
                <a16:creationId xmlns:a16="http://schemas.microsoft.com/office/drawing/2014/main" id="{29AB7195-6F4D-F7F5-C446-62C7B446FD3B}"/>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chemeClr val="tx1"/>
                </a:solidFill>
                <a:latin typeface="+mn-lt"/>
                <a:ea typeface="+mn-ea"/>
                <a:cs typeface="Segoe UI" panose="020B0502040204020203" pitchFamily="34" charset="0"/>
              </a:rPr>
              <a:t>Unlock the future with 50 days of AI discovery and learning</a:t>
            </a:r>
          </a:p>
        </p:txBody>
      </p:sp>
      <p:sp>
        <p:nvSpPr>
          <p:cNvPr id="6" name="Text Placeholder 13">
            <a:extLst>
              <a:ext uri="{FF2B5EF4-FFF2-40B4-BE49-F238E27FC236}">
                <a16:creationId xmlns:a16="http://schemas.microsoft.com/office/drawing/2014/main" id="{BF9D2AB0-0CD1-9364-9ED8-A732DF353803}"/>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113070179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EFEF96-209D-07C9-4729-6230319774A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7997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BusinessUs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10000">
                      <a:srgbClr val="091F2C"/>
                    </a:gs>
                    <a:gs pos="100000">
                      <a:schemeClr val="accent3"/>
                    </a:gs>
                  </a:gsLst>
                  <a:lin ang="3900000" scaled="0"/>
                </a:gradFill>
                <a:effectLst/>
                <a:latin typeface="Segoe UI Semibold"/>
                <a:ea typeface="+mn-ea"/>
                <a:cs typeface="Segoe UI Semibold"/>
              </a:rPr>
              <a:t>Microsoft</a:t>
            </a:r>
          </a:p>
          <a:p>
            <a:r>
              <a:rPr lang="en-US" sz="6000" b="1" kern="1200" cap="none" spc="-50" baseline="0">
                <a:ln w="3175">
                  <a:noFill/>
                </a:ln>
                <a:gradFill>
                  <a:gsLst>
                    <a:gs pos="10000">
                      <a:srgbClr val="091F2C"/>
                    </a:gs>
                    <a:gs pos="100000">
                      <a:schemeClr val="accent3"/>
                    </a:gs>
                  </a:gsLst>
                  <a:lin ang="3900000" scaled="0"/>
                </a:gradFill>
                <a:effectLst/>
                <a:latin typeface="Segoe UI Semibold"/>
                <a:ea typeface="+mn-ea"/>
                <a:cs typeface="Segoe UI Semibold"/>
              </a:rPr>
              <a:t>AI Skills Fest</a:t>
            </a:r>
          </a:p>
        </p:txBody>
      </p:sp>
      <p:sp>
        <p:nvSpPr>
          <p:cNvPr id="3" name="TextBox 2">
            <a:extLst>
              <a:ext uri="{FF2B5EF4-FFF2-40B4-BE49-F238E27FC236}">
                <a16:creationId xmlns:a16="http://schemas.microsoft.com/office/drawing/2014/main" id="{6CBF758C-9727-79FC-38D4-62ACB9B2384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4" name="Text Placeholder 13">
            <a:extLst>
              <a:ext uri="{FF2B5EF4-FFF2-40B4-BE49-F238E27FC236}">
                <a16:creationId xmlns:a16="http://schemas.microsoft.com/office/drawing/2014/main" id="{78EE843D-313F-0C2A-F910-A4A31E69BE09}"/>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405793381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rcRect/>
          <a:stretch/>
        </p:blipFill>
        <p:spPr>
          <a:xfrm>
            <a:off x="353" y="198"/>
            <a:ext cx="12191292" cy="6857602"/>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1011D580-164B-59F0-79BB-F0F25AFBCF38}"/>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en-US"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en-US"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AI Skills Fest</a:t>
            </a:r>
          </a:p>
        </p:txBody>
      </p:sp>
      <p:sp>
        <p:nvSpPr>
          <p:cNvPr id="8" name="TextBox 7">
            <a:extLst>
              <a:ext uri="{FF2B5EF4-FFF2-40B4-BE49-F238E27FC236}">
                <a16:creationId xmlns:a16="http://schemas.microsoft.com/office/drawing/2014/main" id="{1FCAF911-0BB9-52A5-BE85-5023EF6D36DD}"/>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chemeClr val="tx1"/>
                </a:solidFill>
                <a:latin typeface="+mn-lt"/>
                <a:ea typeface="+mn-ea"/>
                <a:cs typeface="Segoe UI" panose="020B0502040204020203" pitchFamily="34" charset="0"/>
              </a:rPr>
              <a:t>Unlock the future with 50 days of AI discovery and learning</a:t>
            </a:r>
          </a:p>
        </p:txBody>
      </p:sp>
      <p:sp>
        <p:nvSpPr>
          <p:cNvPr id="6" name="Text Placeholder 13">
            <a:extLst>
              <a:ext uri="{FF2B5EF4-FFF2-40B4-BE49-F238E27FC236}">
                <a16:creationId xmlns:a16="http://schemas.microsoft.com/office/drawing/2014/main" id="{8D4C5BB2-093E-9A4E-8AEB-EFCD08FB2832}"/>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aka.ms/AISkillsFest</a:t>
            </a:r>
          </a:p>
        </p:txBody>
      </p:sp>
      <p:pic>
        <p:nvPicPr>
          <p:cNvPr id="7" name="Picture 6" descr="A pixelated magnifying glass">
            <a:extLst>
              <a:ext uri="{FF2B5EF4-FFF2-40B4-BE49-F238E27FC236}">
                <a16:creationId xmlns:a16="http://schemas.microsoft.com/office/drawing/2014/main" id="{71C979D9-A3D0-AC67-2384-B94A3F29681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11876" y="656372"/>
            <a:ext cx="1169349" cy="1177497"/>
          </a:xfrm>
          <a:prstGeom prst="rect">
            <a:avLst/>
          </a:prstGeom>
        </p:spPr>
      </p:pic>
    </p:spTree>
    <p:extLst>
      <p:ext uri="{BB962C8B-B14F-4D97-AF65-F5344CB8AC3E}">
        <p14:creationId xmlns:p14="http://schemas.microsoft.com/office/powerpoint/2010/main" val="209375006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rcRect/>
          <a:stretch/>
        </p:blipFill>
        <p:spPr>
          <a:xfrm>
            <a:off x="353" y="198"/>
            <a:ext cx="12191292" cy="6857602"/>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A pixelated magnifying glass">
            <a:extLst>
              <a:ext uri="{FF2B5EF4-FFF2-40B4-BE49-F238E27FC236}">
                <a16:creationId xmlns:a16="http://schemas.microsoft.com/office/drawing/2014/main" id="{B1695642-AB2C-145F-ADB1-B28A0E019D7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11876" y="656372"/>
            <a:ext cx="1169349" cy="1177497"/>
          </a:xfrm>
          <a:prstGeom prst="rect">
            <a:avLst/>
          </a:prstGeom>
        </p:spPr>
      </p:pic>
    </p:spTree>
    <p:extLst>
      <p:ext uri="{BB962C8B-B14F-4D97-AF65-F5344CB8AC3E}">
        <p14:creationId xmlns:p14="http://schemas.microsoft.com/office/powerpoint/2010/main" val="52297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27357D-C2A1-F90B-D79A-258C57744D63}"/>
              </a:ext>
            </a:extLst>
          </p:cNvPr>
          <p:cNvSpPr>
            <a:spLocks noGrp="1"/>
          </p:cNvSpPr>
          <p:nvPr>
            <p:ph type="body" sz="quarter" idx="12"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7675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BusinessUs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42516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Oth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176" y="198"/>
            <a:ext cx="12191647" cy="6857801"/>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extBox 2">
            <a:extLst>
              <a:ext uri="{FF2B5EF4-FFF2-40B4-BE49-F238E27FC236}">
                <a16:creationId xmlns:a16="http://schemas.microsoft.com/office/drawing/2014/main" id="{1B891C28-3B2F-0657-D2A7-15F18F1BE91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4" name="Title 1">
            <a:extLst>
              <a:ext uri="{FF2B5EF4-FFF2-40B4-BE49-F238E27FC236}">
                <a16:creationId xmlns:a16="http://schemas.microsoft.com/office/drawing/2014/main" id="{A27EC985-EC94-BB57-49AF-164D8F951B14}"/>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AI Skills Fest</a:t>
            </a:r>
          </a:p>
        </p:txBody>
      </p:sp>
      <p:sp>
        <p:nvSpPr>
          <p:cNvPr id="5" name="Text Placeholder 13">
            <a:extLst>
              <a:ext uri="{FF2B5EF4-FFF2-40B4-BE49-F238E27FC236}">
                <a16:creationId xmlns:a16="http://schemas.microsoft.com/office/drawing/2014/main" id="{4BFBD310-09E8-7A45-1870-D1A8EB8E5E1D}"/>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pic>
        <p:nvPicPr>
          <p:cNvPr id="6" name="Picture 5" descr="A pixelated magnifying glass">
            <a:extLst>
              <a:ext uri="{FF2B5EF4-FFF2-40B4-BE49-F238E27FC236}">
                <a16:creationId xmlns:a16="http://schemas.microsoft.com/office/drawing/2014/main" id="{5B22BC07-483D-7908-176E-F5638FEA0A0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760158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slideLayout" Target="../slideLayouts/slideLayout100.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42" Type="http://schemas.openxmlformats.org/officeDocument/2006/relationships/slideLayout" Target="../slideLayouts/slideLayout103.xml"/><Relationship Id="rId47" Type="http://schemas.openxmlformats.org/officeDocument/2006/relationships/slideLayout" Target="../slideLayouts/slideLayout108.xml"/><Relationship Id="rId50" Type="http://schemas.openxmlformats.org/officeDocument/2006/relationships/slideLayout" Target="../slideLayouts/slideLayout111.xml"/><Relationship Id="rId55" Type="http://schemas.openxmlformats.org/officeDocument/2006/relationships/slideLayout" Target="../slideLayouts/slideLayout116.xml"/><Relationship Id="rId63" Type="http://schemas.openxmlformats.org/officeDocument/2006/relationships/image" Target="../media/image2.svg"/><Relationship Id="rId7" Type="http://schemas.openxmlformats.org/officeDocument/2006/relationships/slideLayout" Target="../slideLayouts/slideLayout6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9" Type="http://schemas.openxmlformats.org/officeDocument/2006/relationships/slideLayout" Target="../slideLayouts/slideLayout90.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slideLayout" Target="../slideLayouts/slideLayout101.xml"/><Relationship Id="rId45" Type="http://schemas.openxmlformats.org/officeDocument/2006/relationships/slideLayout" Target="../slideLayouts/slideLayout106.xml"/><Relationship Id="rId53" Type="http://schemas.openxmlformats.org/officeDocument/2006/relationships/slideLayout" Target="../slideLayouts/slideLayout114.xml"/><Relationship Id="rId58" Type="http://schemas.openxmlformats.org/officeDocument/2006/relationships/slideLayout" Target="../slideLayouts/slideLayout119.xml"/><Relationship Id="rId5" Type="http://schemas.openxmlformats.org/officeDocument/2006/relationships/slideLayout" Target="../slideLayouts/slideLayout66.xml"/><Relationship Id="rId61" Type="http://schemas.openxmlformats.org/officeDocument/2006/relationships/theme" Target="../theme/theme2.xml"/><Relationship Id="rId19" Type="http://schemas.openxmlformats.org/officeDocument/2006/relationships/slideLayout" Target="../slideLayouts/slideLayout8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43" Type="http://schemas.openxmlformats.org/officeDocument/2006/relationships/slideLayout" Target="../slideLayouts/slideLayout104.xml"/><Relationship Id="rId48" Type="http://schemas.openxmlformats.org/officeDocument/2006/relationships/slideLayout" Target="../slideLayouts/slideLayout109.xml"/><Relationship Id="rId56" Type="http://schemas.openxmlformats.org/officeDocument/2006/relationships/slideLayout" Target="../slideLayouts/slideLayout117.xml"/><Relationship Id="rId8" Type="http://schemas.openxmlformats.org/officeDocument/2006/relationships/slideLayout" Target="../slideLayouts/slideLayout69.xml"/><Relationship Id="rId51" Type="http://schemas.openxmlformats.org/officeDocument/2006/relationships/slideLayout" Target="../slideLayouts/slideLayout112.xml"/><Relationship Id="rId3" Type="http://schemas.openxmlformats.org/officeDocument/2006/relationships/slideLayout" Target="../slideLayouts/slideLayout64.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slideLayout" Target="../slideLayouts/slideLayout99.xml"/><Relationship Id="rId46" Type="http://schemas.openxmlformats.org/officeDocument/2006/relationships/slideLayout" Target="../slideLayouts/slideLayout107.xml"/><Relationship Id="rId59" Type="http://schemas.openxmlformats.org/officeDocument/2006/relationships/slideLayout" Target="../slideLayouts/slideLayout120.xml"/><Relationship Id="rId20" Type="http://schemas.openxmlformats.org/officeDocument/2006/relationships/slideLayout" Target="../slideLayouts/slideLayout81.xml"/><Relationship Id="rId41" Type="http://schemas.openxmlformats.org/officeDocument/2006/relationships/slideLayout" Target="../slideLayouts/slideLayout102.xml"/><Relationship Id="rId54" Type="http://schemas.openxmlformats.org/officeDocument/2006/relationships/slideLayout" Target="../slideLayouts/slideLayout115.xml"/><Relationship Id="rId62" Type="http://schemas.openxmlformats.org/officeDocument/2006/relationships/image" Target="../media/image1.png"/><Relationship Id="rId1" Type="http://schemas.openxmlformats.org/officeDocument/2006/relationships/slideLayout" Target="../slideLayouts/slideLayout62.xml"/><Relationship Id="rId6" Type="http://schemas.openxmlformats.org/officeDocument/2006/relationships/slideLayout" Target="../slideLayouts/slideLayout67.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49" Type="http://schemas.openxmlformats.org/officeDocument/2006/relationships/slideLayout" Target="../slideLayouts/slideLayout110.xml"/><Relationship Id="rId57" Type="http://schemas.openxmlformats.org/officeDocument/2006/relationships/slideLayout" Target="../slideLayouts/slideLayout118.xml"/><Relationship Id="rId10" Type="http://schemas.openxmlformats.org/officeDocument/2006/relationships/slideLayout" Target="../slideLayouts/slideLayout71.xml"/><Relationship Id="rId31" Type="http://schemas.openxmlformats.org/officeDocument/2006/relationships/slideLayout" Target="../slideLayouts/slideLayout92.xml"/><Relationship Id="rId44" Type="http://schemas.openxmlformats.org/officeDocument/2006/relationships/slideLayout" Target="../slideLayouts/slideLayout105.xml"/><Relationship Id="rId52" Type="http://schemas.openxmlformats.org/officeDocument/2006/relationships/slideLayout" Target="../slideLayouts/slideLayout113.xml"/><Relationship Id="rId60" Type="http://schemas.openxmlformats.org/officeDocument/2006/relationships/slideLayout" Target="../slideLayouts/slideLayout12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3">
            <a:extLst>
              <a:ext uri="{96DAC541-7B7A-43D3-8B79-37D633B846F1}">
                <asvg:svgBlip xmlns:asvg="http://schemas.microsoft.com/office/drawing/2016/SVG/main" r:embed="rId6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609" r:id="rId3"/>
    <p:sldLayoutId id="2147485605" r:id="rId4"/>
    <p:sldLayoutId id="2147485610" r:id="rId5"/>
    <p:sldLayoutId id="2147485606" r:id="rId6"/>
    <p:sldLayoutId id="2147485611" r:id="rId7"/>
    <p:sldLayoutId id="2147485607" r:id="rId8"/>
    <p:sldLayoutId id="2147485612" r:id="rId9"/>
    <p:sldLayoutId id="2147485608" r:id="rId10"/>
    <p:sldLayoutId id="2147485451" r:id="rId11"/>
    <p:sldLayoutId id="2147485452" r:id="rId12"/>
    <p:sldLayoutId id="2147485453" r:id="rId13"/>
    <p:sldLayoutId id="2147485631" r:id="rId14"/>
    <p:sldLayoutId id="2147485454" r:id="rId15"/>
    <p:sldLayoutId id="2147485455" r:id="rId16"/>
    <p:sldLayoutId id="2147485456" r:id="rId17"/>
    <p:sldLayoutId id="2147485457" r:id="rId18"/>
    <p:sldLayoutId id="2147485458" r:id="rId19"/>
    <p:sldLayoutId id="2147485459" r:id="rId20"/>
    <p:sldLayoutId id="2147485460" r:id="rId21"/>
    <p:sldLayoutId id="2147485461" r:id="rId22"/>
    <p:sldLayoutId id="2147485462" r:id="rId23"/>
    <p:sldLayoutId id="2147485463" r:id="rId24"/>
    <p:sldLayoutId id="2147485464" r:id="rId25"/>
    <p:sldLayoutId id="2147485465" r:id="rId26"/>
    <p:sldLayoutId id="2147485466" r:id="rId27"/>
    <p:sldLayoutId id="2147485467" r:id="rId28"/>
    <p:sldLayoutId id="2147485468" r:id="rId29"/>
    <p:sldLayoutId id="2147485469" r:id="rId30"/>
    <p:sldLayoutId id="2147485470" r:id="rId31"/>
    <p:sldLayoutId id="2147485471" r:id="rId32"/>
    <p:sldLayoutId id="2147485472" r:id="rId33"/>
    <p:sldLayoutId id="2147485473" r:id="rId34"/>
    <p:sldLayoutId id="2147485474" r:id="rId35"/>
    <p:sldLayoutId id="2147485475" r:id="rId36"/>
    <p:sldLayoutId id="2147485476" r:id="rId37"/>
    <p:sldLayoutId id="2147485477" r:id="rId38"/>
    <p:sldLayoutId id="2147485478" r:id="rId39"/>
    <p:sldLayoutId id="2147485479" r:id="rId40"/>
    <p:sldLayoutId id="2147485480" r:id="rId41"/>
    <p:sldLayoutId id="2147485481" r:id="rId42"/>
    <p:sldLayoutId id="2147485629" r:id="rId43"/>
    <p:sldLayoutId id="2147485482" r:id="rId44"/>
    <p:sldLayoutId id="2147485483" r:id="rId45"/>
    <p:sldLayoutId id="2147485484" r:id="rId46"/>
    <p:sldLayoutId id="2147485485" r:id="rId47"/>
    <p:sldLayoutId id="2147485486" r:id="rId48"/>
    <p:sldLayoutId id="2147485487" r:id="rId49"/>
    <p:sldLayoutId id="2147485488" r:id="rId50"/>
    <p:sldLayoutId id="2147485489" r:id="rId51"/>
    <p:sldLayoutId id="2147485490" r:id="rId52"/>
    <p:sldLayoutId id="2147485491" r:id="rId53"/>
    <p:sldLayoutId id="2147485492" r:id="rId54"/>
    <p:sldLayoutId id="2147485493" r:id="rId55"/>
    <p:sldLayoutId id="2147485633" r:id="rId56"/>
    <p:sldLayoutId id="2147485494" r:id="rId57"/>
    <p:sldLayoutId id="2147485495" r:id="rId58"/>
    <p:sldLayoutId id="2147485496" r:id="rId59"/>
    <p:sldLayoutId id="2147485603" r:id="rId60"/>
    <p:sldLayoutId id="2147485635" r:id="rId6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621" r:id="rId3"/>
    <p:sldLayoutId id="2147485622" r:id="rId4"/>
    <p:sldLayoutId id="2147485623" r:id="rId5"/>
    <p:sldLayoutId id="2147485624" r:id="rId6"/>
    <p:sldLayoutId id="2147485625" r:id="rId7"/>
    <p:sldLayoutId id="2147485626" r:id="rId8"/>
    <p:sldLayoutId id="2147485627" r:id="rId9"/>
    <p:sldLayoutId id="2147485628" r:id="rId10"/>
    <p:sldLayoutId id="2147485555" r:id="rId11"/>
    <p:sldLayoutId id="2147485556" r:id="rId12"/>
    <p:sldLayoutId id="2147485557" r:id="rId13"/>
    <p:sldLayoutId id="2147485632" r:id="rId14"/>
    <p:sldLayoutId id="2147485558" r:id="rId15"/>
    <p:sldLayoutId id="2147485559" r:id="rId16"/>
    <p:sldLayoutId id="2147485560" r:id="rId17"/>
    <p:sldLayoutId id="2147485561" r:id="rId18"/>
    <p:sldLayoutId id="2147485562" r:id="rId19"/>
    <p:sldLayoutId id="2147485563" r:id="rId20"/>
    <p:sldLayoutId id="2147485564" r:id="rId21"/>
    <p:sldLayoutId id="2147485565" r:id="rId22"/>
    <p:sldLayoutId id="2147485566" r:id="rId23"/>
    <p:sldLayoutId id="2147485567" r:id="rId24"/>
    <p:sldLayoutId id="2147485568" r:id="rId25"/>
    <p:sldLayoutId id="2147485569" r:id="rId26"/>
    <p:sldLayoutId id="2147485570" r:id="rId27"/>
    <p:sldLayoutId id="2147485571" r:id="rId28"/>
    <p:sldLayoutId id="2147485572" r:id="rId29"/>
    <p:sldLayoutId id="2147485573" r:id="rId30"/>
    <p:sldLayoutId id="2147485574" r:id="rId31"/>
    <p:sldLayoutId id="2147485575" r:id="rId32"/>
    <p:sldLayoutId id="2147485576" r:id="rId33"/>
    <p:sldLayoutId id="2147485577" r:id="rId34"/>
    <p:sldLayoutId id="2147485578" r:id="rId35"/>
    <p:sldLayoutId id="2147485579" r:id="rId36"/>
    <p:sldLayoutId id="2147485580" r:id="rId37"/>
    <p:sldLayoutId id="2147485581" r:id="rId38"/>
    <p:sldLayoutId id="2147485582" r:id="rId39"/>
    <p:sldLayoutId id="2147485583" r:id="rId40"/>
    <p:sldLayoutId id="2147485584" r:id="rId41"/>
    <p:sldLayoutId id="2147485585" r:id="rId42"/>
    <p:sldLayoutId id="2147485586" r:id="rId43"/>
    <p:sldLayoutId id="2147485630" r:id="rId44"/>
    <p:sldLayoutId id="2147485587" r:id="rId45"/>
    <p:sldLayoutId id="2147485588" r:id="rId46"/>
    <p:sldLayoutId id="2147485589" r:id="rId47"/>
    <p:sldLayoutId id="2147485590" r:id="rId48"/>
    <p:sldLayoutId id="2147485591" r:id="rId49"/>
    <p:sldLayoutId id="2147485592" r:id="rId50"/>
    <p:sldLayoutId id="2147485593" r:id="rId51"/>
    <p:sldLayoutId id="2147485594" r:id="rId52"/>
    <p:sldLayoutId id="2147485595" r:id="rId53"/>
    <p:sldLayoutId id="2147485596" r:id="rId54"/>
    <p:sldLayoutId id="2147485597" r:id="rId55"/>
    <p:sldLayoutId id="2147485634" r:id="rId56"/>
    <p:sldLayoutId id="2147485598" r:id="rId57"/>
    <p:sldLayoutId id="2147485599" r:id="rId58"/>
    <p:sldLayoutId id="2147485600" r:id="rId59"/>
    <p:sldLayoutId id="2147485602"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slideLayout" Target="../slideLayouts/slideLayout17.xml"/><Relationship Id="rId7" Type="http://schemas.openxmlformats.org/officeDocument/2006/relationships/image" Target="../media/image7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7.png"/><Relationship Id="rId5" Type="http://schemas.openxmlformats.org/officeDocument/2006/relationships/image" Target="../media/image62.png"/><Relationship Id="rId4" Type="http://schemas.openxmlformats.org/officeDocument/2006/relationships/notesSlide" Target="../notesSlides/notesSlide10.xml"/><Relationship Id="rId9" Type="http://schemas.openxmlformats.org/officeDocument/2006/relationships/image" Target="../media/image72.png"/></Relationships>
</file>

<file path=ppt/slides/_rels/slide11.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7.png"/><Relationship Id="rId3" Type="http://schemas.openxmlformats.org/officeDocument/2006/relationships/tags" Target="../tags/tag5.xml"/><Relationship Id="rId7" Type="http://schemas.openxmlformats.org/officeDocument/2006/relationships/notesSlide" Target="../notesSlides/notesSlide11.xml"/><Relationship Id="rId12" Type="http://schemas.openxmlformats.org/officeDocument/2006/relationships/image" Target="../media/image76.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Layout" Target="../slideLayouts/slideLayout17.xml"/><Relationship Id="rId11" Type="http://schemas.openxmlformats.org/officeDocument/2006/relationships/image" Target="../media/image75.png"/><Relationship Id="rId5" Type="http://schemas.openxmlformats.org/officeDocument/2006/relationships/tags" Target="../tags/tag7.xml"/><Relationship Id="rId15" Type="http://schemas.openxmlformats.org/officeDocument/2006/relationships/image" Target="../media/image72.png"/><Relationship Id="rId10" Type="http://schemas.openxmlformats.org/officeDocument/2006/relationships/image" Target="../media/image74.png"/><Relationship Id="rId4" Type="http://schemas.openxmlformats.org/officeDocument/2006/relationships/tags" Target="../tags/tag6.xml"/><Relationship Id="rId9" Type="http://schemas.openxmlformats.org/officeDocument/2006/relationships/image" Target="../media/image73.png"/><Relationship Id="rId14"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hyperlink" Target="https://aka.ms/WTI" TargetMode="External"/><Relationship Id="rId5" Type="http://schemas.openxmlformats.org/officeDocument/2006/relationships/hyperlink" Target="https://www.microsoft.com/en-us/worklab/work-trend-index/will-ai-fix-work" TargetMode="External"/><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74.png"/><Relationship Id="rId5" Type="http://schemas.openxmlformats.org/officeDocument/2006/relationships/image" Target="../media/image78.png"/><Relationship Id="rId4"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71.png"/><Relationship Id="rId2" Type="http://schemas.openxmlformats.org/officeDocument/2006/relationships/slideLayout" Target="../slideLayouts/slideLayout17.xml"/><Relationship Id="rId1" Type="http://schemas.openxmlformats.org/officeDocument/2006/relationships/tags" Target="../tags/tag8.xml"/><Relationship Id="rId6" Type="http://schemas.openxmlformats.org/officeDocument/2006/relationships/image" Target="../media/image62.png"/><Relationship Id="rId5" Type="http://schemas.openxmlformats.org/officeDocument/2006/relationships/image" Target="../media/image66.png"/><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2.xml"/></Relationships>
</file>

<file path=ppt/slides/_rels/slide1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16.xml"/><Relationship Id="rId7" Type="http://schemas.openxmlformats.org/officeDocument/2006/relationships/image" Target="../media/image82.png"/><Relationship Id="rId2" Type="http://schemas.openxmlformats.org/officeDocument/2006/relationships/slideLayout" Target="../slideLayouts/slideLayout55.xml"/><Relationship Id="rId1" Type="http://schemas.openxmlformats.org/officeDocument/2006/relationships/tags" Target="../tags/tag9.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1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7.xml"/><Relationship Id="rId1" Type="http://schemas.openxmlformats.org/officeDocument/2006/relationships/slideLayout" Target="../slideLayouts/slideLayout61.xml"/><Relationship Id="rId4" Type="http://schemas.openxmlformats.org/officeDocument/2006/relationships/hyperlink" Target="https://customers.microsoft.com/en-us/story/1813696493334607461-finastra-microsoft-copilot-for-microsoft-365-professional-services-en-united-kingdom"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67.png"/><Relationship Id="rId2" Type="http://schemas.openxmlformats.org/officeDocument/2006/relationships/slideLayout" Target="../slideLayouts/slideLayout17.xml"/><Relationship Id="rId1" Type="http://schemas.openxmlformats.org/officeDocument/2006/relationships/tags" Target="../tags/tag10.xml"/><Relationship Id="rId6" Type="http://schemas.openxmlformats.org/officeDocument/2006/relationships/image" Target="../media/image71.png"/><Relationship Id="rId5" Type="http://schemas.openxmlformats.org/officeDocument/2006/relationships/image" Target="../media/image62.pn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67.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67.png"/><Relationship Id="rId4"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67.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61.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54.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87.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2.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2.xml"/><Relationship Id="rId5" Type="http://schemas.openxmlformats.org/officeDocument/2006/relationships/image" Target="../media/image72.pn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67.png"/><Relationship Id="rId2" Type="http://schemas.openxmlformats.org/officeDocument/2006/relationships/slideLayout" Target="../slideLayouts/slideLayout17.xml"/><Relationship Id="rId1" Type="http://schemas.openxmlformats.org/officeDocument/2006/relationships/tags" Target="../tags/tag11.xml"/><Relationship Id="rId6" Type="http://schemas.openxmlformats.org/officeDocument/2006/relationships/image" Target="../media/image66.png"/><Relationship Id="rId5" Type="http://schemas.openxmlformats.org/officeDocument/2006/relationships/image" Target="../media/image71.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54.xml"/><Relationship Id="rId5" Type="http://schemas.openxmlformats.org/officeDocument/2006/relationships/hyperlink" Target="https://copilot.microsoft.com/" TargetMode="External"/><Relationship Id="rId4" Type="http://schemas.openxmlformats.org/officeDocument/2006/relationships/image" Target="../media/image87.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hyperlink" Target="https://copilot.microsoft.com/" TargetMode="External"/><Relationship Id="rId5" Type="http://schemas.openxmlformats.org/officeDocument/2006/relationships/image" Target="../media/image59.png"/><Relationship Id="rId4" Type="http://schemas.openxmlformats.org/officeDocument/2006/relationships/hyperlink" Target="https://aka.ms/AISkillsFest_TrainingAffirmatio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31.xml"/><Relationship Id="rId7" Type="http://schemas.openxmlformats.org/officeDocument/2006/relationships/image" Target="../media/image66.png"/><Relationship Id="rId2" Type="http://schemas.openxmlformats.org/officeDocument/2006/relationships/slideLayout" Target="../slideLayouts/slideLayout17.xml"/><Relationship Id="rId1" Type="http://schemas.openxmlformats.org/officeDocument/2006/relationships/tags" Target="../tags/tag12.xml"/><Relationship Id="rId6" Type="http://schemas.openxmlformats.org/officeDocument/2006/relationships/image" Target="../media/image90.svg"/><Relationship Id="rId5" Type="http://schemas.openxmlformats.org/officeDocument/2006/relationships/image" Target="../media/image89.png"/><Relationship Id="rId10" Type="http://schemas.openxmlformats.org/officeDocument/2006/relationships/image" Target="../media/image92.svg"/><Relationship Id="rId4" Type="http://schemas.openxmlformats.org/officeDocument/2006/relationships/image" Target="../media/image72.png"/><Relationship Id="rId9" Type="http://schemas.openxmlformats.org/officeDocument/2006/relationships/image" Target="../media/image9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72.png"/><Relationship Id="rId7"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43.xml"/><Relationship Id="rId6" Type="http://schemas.openxmlformats.org/officeDocument/2006/relationships/hyperlink" Target="https://aka.ms/TrainingAffirmation" TargetMode="External"/><Relationship Id="rId5" Type="http://schemas.openxmlformats.org/officeDocument/2006/relationships/image" Target="../media/image94.png"/><Relationship Id="rId4" Type="http://schemas.openxmlformats.org/officeDocument/2006/relationships/image" Target="../media/image9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sv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66.png"/><Relationship Id="rId4" Type="http://schemas.openxmlformats.org/officeDocument/2006/relationships/image" Target="../media/image67.png"/></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B14A1-2C81-7317-D7F5-C2BA1EE69F7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658D90B-9ABE-633D-5EAA-CDB670616CB9}"/>
              </a:ext>
            </a:extLst>
          </p:cNvPr>
          <p:cNvSpPr>
            <a:spLocks noGrp="1"/>
          </p:cNvSpPr>
          <p:nvPr>
            <p:ph type="title" idx="4294967295"/>
          </p:nvPr>
        </p:nvSpPr>
        <p:spPr>
          <a:xfrm>
            <a:off x="0" y="-641350"/>
            <a:ext cx="11017250" cy="554037"/>
          </a:xfrm>
          <a:noFill/>
        </p:spPr>
        <p:txBody>
          <a:bodyPr/>
          <a:lstStyle/>
          <a:p>
            <a:r>
              <a:rPr lang="en-US" noProof="0">
                <a:solidFill>
                  <a:srgbClr val="F1EFEF"/>
                </a:solidFill>
              </a:rPr>
              <a:t>Microsoft AI Skills Fest</a:t>
            </a:r>
          </a:p>
        </p:txBody>
      </p:sp>
    </p:spTree>
    <p:extLst>
      <p:ext uri="{BB962C8B-B14F-4D97-AF65-F5344CB8AC3E}">
        <p14:creationId xmlns:p14="http://schemas.microsoft.com/office/powerpoint/2010/main" val="21142208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0049A-52A4-E1D6-A90C-6EA5F4828AC4}"/>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E6711233-0E76-4503-E513-DDD43B58AD1C}"/>
              </a:ext>
              <a:ext uri="{C183D7F6-B498-43B3-948B-1728B52AA6E4}">
                <adec:decorative xmlns:adec="http://schemas.microsoft.com/office/drawing/2017/decorative" val="1"/>
              </a:ext>
            </a:extLst>
          </p:cNvPr>
          <p:cNvPicPr>
            <a:picLocks noChangeAspect="1"/>
          </p:cNvPicPr>
          <p:nvPr/>
        </p:nvPicPr>
        <p:blipFill>
          <a:blip r:embed="rId5"/>
          <a:srcRect r="41557"/>
          <a:stretch/>
        </p:blipFill>
        <p:spPr>
          <a:xfrm>
            <a:off x="10146873" y="-15390"/>
            <a:ext cx="2045127" cy="1812182"/>
          </a:xfrm>
          <a:prstGeom prst="rect">
            <a:avLst/>
          </a:prstGeom>
        </p:spPr>
      </p:pic>
      <p:sp>
        <p:nvSpPr>
          <p:cNvPr id="37" name="Rectangle 36" descr="Screenshot of a visualization of words ask the question What is AI?' and explains three key aspects of generative AI: it is powered by LLMs (Language Models) that understand and generate human-like language, it works through prompting where users provide input and the AI generates responses, and it creates new content including text and images based on user input. ">
            <a:extLst>
              <a:ext uri="{FF2B5EF4-FFF2-40B4-BE49-F238E27FC236}">
                <a16:creationId xmlns:a16="http://schemas.microsoft.com/office/drawing/2014/main" id="{C2E46273-BFF2-0D06-4A86-81170FC51421}"/>
              </a:ext>
            </a:extLst>
          </p:cNvPr>
          <p:cNvSpPr/>
          <p:nvPr/>
        </p:nvSpPr>
        <p:spPr bwMode="auto">
          <a:xfrm>
            <a:off x="1" y="-26298"/>
            <a:ext cx="3989070" cy="6884297"/>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76BD66D1-93AF-6845-C4DB-1A4313A1F6B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rot="10800000">
            <a:off x="0" y="0"/>
            <a:ext cx="2095500" cy="1371600"/>
          </a:xfrm>
          <a:prstGeom prst="rect">
            <a:avLst/>
          </a:prstGeom>
        </p:spPr>
      </p:pic>
      <p:sp>
        <p:nvSpPr>
          <p:cNvPr id="47" name="Title 46">
            <a:extLst>
              <a:ext uri="{FF2B5EF4-FFF2-40B4-BE49-F238E27FC236}">
                <a16:creationId xmlns:a16="http://schemas.microsoft.com/office/drawing/2014/main" id="{D0E3CDF1-86D8-9874-AF48-143954D22757}"/>
              </a:ext>
            </a:extLst>
          </p:cNvPr>
          <p:cNvSpPr>
            <a:spLocks noGrp="1"/>
          </p:cNvSpPr>
          <p:nvPr>
            <p:ph type="title"/>
          </p:nvPr>
        </p:nvSpPr>
        <p:spPr>
          <a:xfrm>
            <a:off x="529504" y="2926997"/>
            <a:ext cx="3709436" cy="553998"/>
          </a:xfrm>
        </p:spPr>
        <p:txBody>
          <a:bodyPr/>
          <a:lstStyle/>
          <a:p>
            <a:r>
              <a:rPr lang="en-US" noProof="0"/>
              <a:t>What is AI?</a:t>
            </a:r>
          </a:p>
        </p:txBody>
      </p:sp>
      <p:sp>
        <p:nvSpPr>
          <p:cNvPr id="54" name="2. Slide Title">
            <a:extLst>
              <a:ext uri="{FF2B5EF4-FFF2-40B4-BE49-F238E27FC236}">
                <a16:creationId xmlns:a16="http://schemas.microsoft.com/office/drawing/2014/main" id="{C49990C9-B0D7-32C4-04C2-C22A5202F74E}"/>
              </a:ext>
            </a:extLst>
          </p:cNvPr>
          <p:cNvSpPr txBox="1">
            <a:spLocks/>
          </p:cNvSpPr>
          <p:nvPr>
            <p:custDataLst>
              <p:tags r:id="rId1"/>
            </p:custDataLst>
          </p:nvPr>
        </p:nvSpPr>
        <p:spPr>
          <a:xfrm>
            <a:off x="5274122" y="5408450"/>
            <a:ext cx="6098992" cy="64018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en-US" sz="1800" b="1" i="0" u="none" strike="noStrike" kern="1200" cap="none" spc="0" normalizeH="0" baseline="0" noProof="0">
                <a:ln w="6350" cap="flat">
                  <a:noFill/>
                  <a:miter lim="800000"/>
                </a:ln>
                <a:effectLst/>
                <a:uLnTx/>
                <a:uFillTx/>
                <a:ea typeface="+mj-ea"/>
                <a:cs typeface="+mj-cs"/>
              </a:rPr>
              <a:t>Microsoft Copilot is one of the AI-powered productivity tools available today </a:t>
            </a:r>
          </a:p>
        </p:txBody>
      </p:sp>
      <p:pic>
        <p:nvPicPr>
          <p:cNvPr id="55" name="Picture 2">
            <a:extLst>
              <a:ext uri="{FF2B5EF4-FFF2-40B4-BE49-F238E27FC236}">
                <a16:creationId xmlns:a16="http://schemas.microsoft.com/office/drawing/2014/main" id="{5BEE55B5-97C7-F30F-2A15-F6DA32AF5546}"/>
              </a:ext>
              <a:ext uri="{C183D7F6-B498-43B3-948B-1728B52AA6E4}">
                <adec:decorative xmlns:adec="http://schemas.microsoft.com/office/drawing/2017/decorative" val="1"/>
              </a:ext>
            </a:extLst>
          </p:cNvPr>
          <p:cNvPicPr>
            <a:picLocks noChangeAspect="1" noChangeArrowheads="1"/>
          </p:cNvPicPr>
          <p:nvPr/>
        </p:nvPicPr>
        <p:blipFill>
          <a:blip r:embed="rId7" cstate="print">
            <a:alphaModFix/>
            <a:extLst>
              <a:ext uri="{28A0092B-C50C-407E-A947-70E740481C1C}">
                <a14:useLocalDpi xmlns:a14="http://schemas.microsoft.com/office/drawing/2010/main" val="0"/>
              </a:ext>
            </a:extLst>
          </a:blip>
          <a:srcRect/>
          <a:stretch>
            <a:fillRect/>
          </a:stretch>
        </p:blipFill>
        <p:spPr bwMode="auto">
          <a:xfrm>
            <a:off x="4550022" y="5408450"/>
            <a:ext cx="556211" cy="55399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Object of a visualization of words of the three key aspects of generative AI: it is powered by LLMs (Language Models) that understand and generate human-like language, it works through prompting where users provide input and the AI generates responses, and it creates new content including text and images based on user input. ">
            <a:extLst>
              <a:ext uri="{FF2B5EF4-FFF2-40B4-BE49-F238E27FC236}">
                <a16:creationId xmlns:a16="http://schemas.microsoft.com/office/drawing/2014/main" id="{551F1CCC-3F48-F42C-CA43-9714C50F4543}"/>
              </a:ext>
            </a:extLst>
          </p:cNvPr>
          <p:cNvGrpSpPr/>
          <p:nvPr/>
        </p:nvGrpSpPr>
        <p:grpSpPr>
          <a:xfrm>
            <a:off x="4550022" y="2091958"/>
            <a:ext cx="6823092" cy="2797079"/>
            <a:chOff x="4550022" y="2091958"/>
            <a:chExt cx="6823092" cy="2797079"/>
          </a:xfrm>
        </p:grpSpPr>
        <p:sp>
          <p:nvSpPr>
            <p:cNvPr id="2" name="TextBox 1">
              <a:extLst>
                <a:ext uri="{FF2B5EF4-FFF2-40B4-BE49-F238E27FC236}">
                  <a16:creationId xmlns:a16="http://schemas.microsoft.com/office/drawing/2014/main" id="{C94CE649-0A0F-4DD7-0F4E-039659CC3E10}"/>
                </a:ext>
              </a:extLst>
            </p:cNvPr>
            <p:cNvSpPr txBox="1">
              <a:spLocks/>
            </p:cNvSpPr>
            <p:nvPr>
              <p:custDataLst>
                <p:tags r:id="rId2"/>
              </p:custDataLst>
            </p:nvPr>
          </p:nvSpPr>
          <p:spPr>
            <a:xfrm>
              <a:off x="5172187" y="2144033"/>
              <a:ext cx="6200927" cy="256993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R="0" lvl="0" algn="l" defTabSz="914400" rtl="0" eaLnBrk="1" fontAlgn="auto" latinLnBrk="0" hangingPunct="1">
                <a:lnSpc>
                  <a:spcPct val="100000"/>
                </a:lnSpc>
                <a:spcBef>
                  <a:spcPct val="100000"/>
                </a:spcBef>
                <a:spcAft>
                  <a:spcPts val="300"/>
                </a:spcAft>
                <a:buClrTx/>
                <a:buSzTx/>
                <a:buNone/>
                <a:tabLst/>
                <a:defRPr/>
              </a:pPr>
              <a:r>
                <a:rPr lang="en-US" sz="1800" noProof="0">
                  <a:latin typeface="+mj-lt"/>
                </a:rPr>
                <a:t>Powered by LLMs</a:t>
              </a:r>
              <a:r>
                <a:rPr lang="en-US" sz="1800" noProof="0"/>
                <a:t>: </a:t>
              </a:r>
              <a:br>
                <a:rPr lang="en-US" sz="1800" noProof="0"/>
              </a:br>
              <a:r>
                <a:rPr lang="en-US" sz="1800" noProof="0"/>
                <a:t>AI models trained on massive data to understand and generate human-like language</a:t>
              </a:r>
            </a:p>
            <a:p>
              <a:pPr marR="0" lvl="0" algn="l" defTabSz="914400" rtl="0" eaLnBrk="1" fontAlgn="auto" latinLnBrk="0" hangingPunct="1">
                <a:lnSpc>
                  <a:spcPct val="100000"/>
                </a:lnSpc>
                <a:spcBef>
                  <a:spcPct val="100000"/>
                </a:spcBef>
                <a:spcAft>
                  <a:spcPts val="300"/>
                </a:spcAft>
                <a:buClrTx/>
                <a:buSzTx/>
                <a:buNone/>
                <a:tabLst/>
                <a:defRPr/>
              </a:pPr>
              <a:r>
                <a:rPr lang="en-US" sz="1800" noProof="0">
                  <a:latin typeface="+mj-lt"/>
                </a:rPr>
                <a:t>Works through prompting: </a:t>
              </a:r>
              <a:br>
                <a:rPr lang="en-US" sz="1800" noProof="0">
                  <a:latin typeface="+mj-lt"/>
                </a:rPr>
              </a:br>
              <a:r>
                <a:rPr lang="en-US" sz="1800" noProof="0"/>
                <a:t>Users provide input, and AI generate responses</a:t>
              </a:r>
            </a:p>
            <a:p>
              <a:pPr marR="0" lvl="0" algn="l" defTabSz="914400" rtl="0" eaLnBrk="1" fontAlgn="auto" latinLnBrk="0" hangingPunct="1">
                <a:lnSpc>
                  <a:spcPct val="100000"/>
                </a:lnSpc>
                <a:spcBef>
                  <a:spcPct val="100000"/>
                </a:spcBef>
                <a:spcAft>
                  <a:spcPts val="300"/>
                </a:spcAft>
                <a:buClrTx/>
                <a:buSzTx/>
                <a:buNone/>
                <a:tabLst/>
                <a:defRPr/>
              </a:pPr>
              <a:r>
                <a:rPr lang="en-US" sz="1800" noProof="0">
                  <a:latin typeface="+mj-lt"/>
                </a:rPr>
                <a:t>Creates new content</a:t>
              </a:r>
              <a:r>
                <a:rPr lang="en-US" sz="1800" noProof="0"/>
                <a:t>: </a:t>
              </a:r>
              <a:br>
                <a:rPr lang="en-US" sz="1800" noProof="0"/>
              </a:br>
              <a:r>
                <a:rPr lang="en-US" sz="1800" noProof="0"/>
                <a:t>Generates text, images, and more based on user input</a:t>
              </a:r>
            </a:p>
          </p:txBody>
        </p:sp>
        <p:grpSp>
          <p:nvGrpSpPr>
            <p:cNvPr id="7" name="Group 6">
              <a:extLst>
                <a:ext uri="{FF2B5EF4-FFF2-40B4-BE49-F238E27FC236}">
                  <a16:creationId xmlns:a16="http://schemas.microsoft.com/office/drawing/2014/main" id="{07F21E93-7AF8-5BAC-DB55-1AD5D54BBA97}"/>
                </a:ext>
              </a:extLst>
            </p:cNvPr>
            <p:cNvGrpSpPr/>
            <p:nvPr/>
          </p:nvGrpSpPr>
          <p:grpSpPr>
            <a:xfrm>
              <a:off x="4550022" y="2091958"/>
              <a:ext cx="714405" cy="2797079"/>
              <a:chOff x="385078" y="2091395"/>
              <a:chExt cx="714405" cy="3129411"/>
            </a:xfrm>
          </p:grpSpPr>
          <p:sp>
            <p:nvSpPr>
              <p:cNvPr id="8" name="TextBox 7">
                <a:extLst>
                  <a:ext uri="{FF2B5EF4-FFF2-40B4-BE49-F238E27FC236}">
                    <a16:creationId xmlns:a16="http://schemas.microsoft.com/office/drawing/2014/main" id="{6105ECB6-3FE5-5AC5-56BA-7CD43AD286BE}"/>
                  </a:ext>
                </a:extLst>
              </p:cNvPr>
              <p:cNvSpPr txBox="1"/>
              <p:nvPr/>
            </p:nvSpPr>
            <p:spPr>
              <a:xfrm>
                <a:off x="385078" y="2091395"/>
                <a:ext cx="714405" cy="724667"/>
              </a:xfrm>
              <a:prstGeom prst="rect">
                <a:avLst/>
              </a:prstGeom>
              <a:noFill/>
            </p:spPr>
            <p:txBody>
              <a:bodyPr wrap="square">
                <a:spAutoFit/>
              </a:bodyPr>
              <a:lstStyle/>
              <a:p>
                <a:pPr defTabSz="1371600">
                  <a:tabLst>
                    <a:tab pos="1371600" algn="l"/>
                  </a:tabLst>
                  <a:defRPr/>
                </a:pPr>
                <a:r>
                  <a:rPr lang="en-U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10" name="TextBox 9">
                <a:extLst>
                  <a:ext uri="{FF2B5EF4-FFF2-40B4-BE49-F238E27FC236}">
                    <a16:creationId xmlns:a16="http://schemas.microsoft.com/office/drawing/2014/main" id="{9197D750-1D45-C1EF-0D3A-38927EFB2B53}"/>
                  </a:ext>
                </a:extLst>
              </p:cNvPr>
              <p:cNvSpPr txBox="1"/>
              <p:nvPr/>
            </p:nvSpPr>
            <p:spPr>
              <a:xfrm>
                <a:off x="385078" y="3293768"/>
                <a:ext cx="714405" cy="724667"/>
              </a:xfrm>
              <a:prstGeom prst="rect">
                <a:avLst/>
              </a:prstGeom>
              <a:noFill/>
            </p:spPr>
            <p:txBody>
              <a:bodyPr wrap="square">
                <a:spAutoFit/>
              </a:bodyPr>
              <a:lstStyle/>
              <a:p>
                <a:pPr defTabSz="1371600">
                  <a:tabLst>
                    <a:tab pos="1371600" algn="l"/>
                  </a:tabLst>
                  <a:defRPr/>
                </a:pPr>
                <a:r>
                  <a:rPr lang="en-U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11" name="TextBox 10">
                <a:extLst>
                  <a:ext uri="{FF2B5EF4-FFF2-40B4-BE49-F238E27FC236}">
                    <a16:creationId xmlns:a16="http://schemas.microsoft.com/office/drawing/2014/main" id="{B6C2CACC-5F2A-D5E4-D6B8-092F840B539D}"/>
                  </a:ext>
                </a:extLst>
              </p:cNvPr>
              <p:cNvSpPr txBox="1"/>
              <p:nvPr/>
            </p:nvSpPr>
            <p:spPr>
              <a:xfrm>
                <a:off x="385078" y="4496139"/>
                <a:ext cx="714405" cy="724667"/>
              </a:xfrm>
              <a:prstGeom prst="rect">
                <a:avLst/>
              </a:prstGeom>
              <a:noFill/>
            </p:spPr>
            <p:txBody>
              <a:bodyPr wrap="square">
                <a:spAutoFit/>
              </a:bodyPr>
              <a:lstStyle/>
              <a:p>
                <a:pPr defTabSz="1371600">
                  <a:tabLst>
                    <a:tab pos="1371600" algn="l"/>
                  </a:tabLst>
                  <a:defRPr/>
                </a:pPr>
                <a:r>
                  <a:rPr lang="en-U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3</a:t>
                </a:r>
              </a:p>
            </p:txBody>
          </p:sp>
        </p:grpSp>
      </p:grpSp>
      <p:sp>
        <p:nvSpPr>
          <p:cNvPr id="15" name="TextBox 14">
            <a:extLst>
              <a:ext uri="{FF2B5EF4-FFF2-40B4-BE49-F238E27FC236}">
                <a16:creationId xmlns:a16="http://schemas.microsoft.com/office/drawing/2014/main" id="{C0CA0738-0F99-038E-0598-F21DFFC98EDB}"/>
              </a:ext>
            </a:extLst>
          </p:cNvPr>
          <p:cNvSpPr txBox="1"/>
          <p:nvPr/>
        </p:nvSpPr>
        <p:spPr>
          <a:xfrm>
            <a:off x="4550022" y="1316949"/>
            <a:ext cx="6814456"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100000"/>
              </a:spcBef>
              <a:spcAft>
                <a:spcPts val="300"/>
              </a:spcAft>
              <a:buClrTx/>
              <a:buSzTx/>
              <a:buFont typeface="Segoe UI" panose="020B0502040204020203" pitchFamily="34" charset="0"/>
              <a:buChar char="​"/>
              <a:tabLst/>
              <a:defRPr/>
            </a:pPr>
            <a:r>
              <a:rPr kumimoji="0" lang="en-US" sz="2000" b="1" i="0" u="none" strike="noStrike" kern="1200" cap="none" spc="0" normalizeH="0" baseline="0" noProof="0">
                <a:ln>
                  <a:noFill/>
                </a:ln>
                <a:effectLst/>
                <a:uLnTx/>
                <a:uFillTx/>
                <a:latin typeface="+mj-lt"/>
                <a:ea typeface="+mn-ea"/>
                <a:cs typeface="Arial" panose="020B0604020202020204" pitchFamily="34" charset="0"/>
              </a:rPr>
              <a:t>3 things </a:t>
            </a:r>
            <a:r>
              <a:rPr kumimoji="0" lang="en-US" sz="2000" i="0" u="none" strike="noStrike" kern="1200" cap="none" spc="0" normalizeH="0" baseline="0" noProof="0">
                <a:ln>
                  <a:noFill/>
                </a:ln>
                <a:effectLst/>
                <a:uLnTx/>
                <a:uFillTx/>
                <a:latin typeface="+mj-lt"/>
                <a:ea typeface="+mn-ea"/>
                <a:cs typeface="Arial" panose="020B0604020202020204" pitchFamily="34" charset="0"/>
              </a:rPr>
              <a:t>to know about generative AI </a:t>
            </a:r>
          </a:p>
        </p:txBody>
      </p:sp>
      <p:pic>
        <p:nvPicPr>
          <p:cNvPr id="18" name="Picture 17">
            <a:extLst>
              <a:ext uri="{FF2B5EF4-FFF2-40B4-BE49-F238E27FC236}">
                <a16:creationId xmlns:a16="http://schemas.microsoft.com/office/drawing/2014/main" id="{0AF0E139-B940-EE76-58C2-0D6DDE9BD352}"/>
              </a:ext>
              <a:ext uri="{C183D7F6-B498-43B3-948B-1728B52AA6E4}">
                <adec:decorative xmlns:adec="http://schemas.microsoft.com/office/drawing/2017/decorative" val="1"/>
              </a:ext>
            </a:extLst>
          </p:cNvPr>
          <p:cNvPicPr>
            <a:picLocks noChangeAspect="1"/>
          </p:cNvPicPr>
          <p:nvPr/>
        </p:nvPicPr>
        <p:blipFill>
          <a:blip r:embed="rId8"/>
          <a:srcRect r="35897"/>
          <a:stretch/>
        </p:blipFill>
        <p:spPr>
          <a:xfrm flipH="1">
            <a:off x="-8231" y="4240853"/>
            <a:ext cx="1371601" cy="2653726"/>
          </a:xfrm>
          <a:prstGeom prst="rect">
            <a:avLst/>
          </a:prstGeom>
        </p:spPr>
      </p:pic>
      <p:pic>
        <p:nvPicPr>
          <p:cNvPr id="20" name="Picture 19">
            <a:extLst>
              <a:ext uri="{FF2B5EF4-FFF2-40B4-BE49-F238E27FC236}">
                <a16:creationId xmlns:a16="http://schemas.microsoft.com/office/drawing/2014/main" id="{6C355CC9-EABC-5D8C-73F2-ACCA7465D919}"/>
              </a:ext>
              <a:ext uri="{C183D7F6-B498-43B3-948B-1728B52AA6E4}">
                <adec:decorative xmlns:adec="http://schemas.microsoft.com/office/drawing/2017/decorative" val="1"/>
              </a:ext>
            </a:extLst>
          </p:cNvPr>
          <p:cNvPicPr>
            <a:picLocks noChangeAspect="1"/>
          </p:cNvPicPr>
          <p:nvPr/>
        </p:nvPicPr>
        <p:blipFill>
          <a:blip r:embed="rId9"/>
          <a:srcRect r="49252"/>
          <a:stretch/>
        </p:blipFill>
        <p:spPr>
          <a:xfrm rot="5400000">
            <a:off x="830187" y="5859836"/>
            <a:ext cx="1082829" cy="966093"/>
          </a:xfrm>
          <a:prstGeom prst="rect">
            <a:avLst/>
          </a:prstGeom>
        </p:spPr>
      </p:pic>
    </p:spTree>
    <p:extLst>
      <p:ext uri="{BB962C8B-B14F-4D97-AF65-F5344CB8AC3E}">
        <p14:creationId xmlns:p14="http://schemas.microsoft.com/office/powerpoint/2010/main" val="41377155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EF8EA-60C2-1EE4-7724-0E2CED042741}"/>
            </a:ext>
          </a:extLst>
        </p:cNvPr>
        <p:cNvGrpSpPr/>
        <p:nvPr/>
      </p:nvGrpSpPr>
      <p:grpSpPr>
        <a:xfrm>
          <a:off x="0" y="0"/>
          <a:ext cx="0" cy="0"/>
          <a:chOff x="0" y="0"/>
          <a:chExt cx="0" cy="0"/>
        </a:xfrm>
      </p:grpSpPr>
      <p:sp>
        <p:nvSpPr>
          <p:cNvPr id="10" name="Rectangle 9" descr="Screenshot of a visualization of words ask the question &quot;What are examples of AI usage?'">
            <a:extLst>
              <a:ext uri="{FF2B5EF4-FFF2-40B4-BE49-F238E27FC236}">
                <a16:creationId xmlns:a16="http://schemas.microsoft.com/office/drawing/2014/main" id="{E9EDFEAF-075B-66D8-69FD-54E87399B7F8}"/>
              </a:ext>
            </a:extLst>
          </p:cNvPr>
          <p:cNvSpPr/>
          <p:nvPr/>
        </p:nvSpPr>
        <p:spPr bwMode="auto">
          <a:xfrm>
            <a:off x="1" y="-26298"/>
            <a:ext cx="3989070" cy="6884297"/>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3D19FD9A-D626-A435-4388-BE28A876EE30}"/>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rot="10800000">
            <a:off x="0" y="0"/>
            <a:ext cx="2095500" cy="1371600"/>
          </a:xfrm>
          <a:prstGeom prst="rect">
            <a:avLst/>
          </a:prstGeom>
        </p:spPr>
      </p:pic>
      <p:sp>
        <p:nvSpPr>
          <p:cNvPr id="12" name="Title 46">
            <a:extLst>
              <a:ext uri="{FF2B5EF4-FFF2-40B4-BE49-F238E27FC236}">
                <a16:creationId xmlns:a16="http://schemas.microsoft.com/office/drawing/2014/main" id="{2CB6A0F7-3C8B-F098-11EB-EF431487F82C}"/>
              </a:ext>
              <a:ext uri="{C183D7F6-B498-43B3-948B-1728B52AA6E4}">
                <adec:decorative xmlns:adec="http://schemas.microsoft.com/office/drawing/2017/decorative" val="0"/>
              </a:ext>
            </a:extLst>
          </p:cNvPr>
          <p:cNvSpPr>
            <a:spLocks noGrp="1"/>
          </p:cNvSpPr>
          <p:nvPr>
            <p:ph type="title"/>
          </p:nvPr>
        </p:nvSpPr>
        <p:spPr>
          <a:xfrm>
            <a:off x="529504" y="2648011"/>
            <a:ext cx="3459567" cy="1661993"/>
          </a:xfrm>
        </p:spPr>
        <p:txBody>
          <a:bodyPr/>
          <a:lstStyle/>
          <a:p>
            <a:r>
              <a:rPr lang="en-US" noProof="0"/>
              <a:t>What are examples of AI usage?</a:t>
            </a:r>
          </a:p>
        </p:txBody>
      </p:sp>
      <p:sp>
        <p:nvSpPr>
          <p:cNvPr id="28" name="2. Slide Title">
            <a:extLst>
              <a:ext uri="{FF2B5EF4-FFF2-40B4-BE49-F238E27FC236}">
                <a16:creationId xmlns:a16="http://schemas.microsoft.com/office/drawing/2014/main" id="{EE2EECD0-F622-9BC4-3C3F-DB2C3A2ABA1C}"/>
              </a:ext>
            </a:extLst>
          </p:cNvPr>
          <p:cNvSpPr txBox="1">
            <a:spLocks/>
          </p:cNvSpPr>
          <p:nvPr>
            <p:custDataLst>
              <p:tags r:id="rId1"/>
            </p:custDataLst>
          </p:nvPr>
        </p:nvSpPr>
        <p:spPr>
          <a:xfrm>
            <a:off x="4428910" y="441938"/>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en-US" sz="1800" b="1" i="0" u="none" strike="noStrike" kern="1200" cap="none" spc="0" normalizeH="0" baseline="0" noProof="0">
                <a:ln w="6350" cap="flat">
                  <a:noFill/>
                  <a:miter lim="800000"/>
                </a:ln>
                <a:effectLst/>
                <a:uLnTx/>
                <a:uFillTx/>
                <a:ea typeface="+mj-ea"/>
                <a:cs typeface="+mj-cs"/>
              </a:rPr>
              <a:t>What are some examples of generative AI today?</a:t>
            </a:r>
          </a:p>
        </p:txBody>
      </p:sp>
      <p:grpSp>
        <p:nvGrpSpPr>
          <p:cNvPr id="51" name="Group 50" descr="Screenshot of a professional email draft using Copilot.">
            <a:extLst>
              <a:ext uri="{FF2B5EF4-FFF2-40B4-BE49-F238E27FC236}">
                <a16:creationId xmlns:a16="http://schemas.microsoft.com/office/drawing/2014/main" id="{F212CE49-2058-9F70-DC3C-46B62DAB4EDF}"/>
              </a:ext>
            </a:extLst>
          </p:cNvPr>
          <p:cNvGrpSpPr/>
          <p:nvPr/>
        </p:nvGrpSpPr>
        <p:grpSpPr>
          <a:xfrm>
            <a:off x="4616015" y="945642"/>
            <a:ext cx="3277165" cy="1940979"/>
            <a:chOff x="5140004" y="1273956"/>
            <a:chExt cx="2973741" cy="1663437"/>
          </a:xfrm>
        </p:grpSpPr>
        <p:pic>
          <p:nvPicPr>
            <p:cNvPr id="33" name="Picture 32">
              <a:extLst>
                <a:ext uri="{FF2B5EF4-FFF2-40B4-BE49-F238E27FC236}">
                  <a16:creationId xmlns:a16="http://schemas.microsoft.com/office/drawing/2014/main" id="{D0F92FB9-88F2-3F30-924E-C341865A1B06}"/>
                </a:ext>
              </a:extLst>
            </p:cNvPr>
            <p:cNvPicPr>
              <a:picLocks noChangeAspect="1"/>
            </p:cNvPicPr>
            <p:nvPr/>
          </p:nvPicPr>
          <p:blipFill>
            <a:blip r:embed="rId9"/>
            <a:srcRect b="10304"/>
            <a:stretch/>
          </p:blipFill>
          <p:spPr>
            <a:xfrm>
              <a:off x="5433005" y="1325532"/>
              <a:ext cx="2352345" cy="1501957"/>
            </a:xfrm>
            <a:prstGeom prst="rect">
              <a:avLst/>
            </a:prstGeom>
          </p:spPr>
        </p:pic>
        <p:pic>
          <p:nvPicPr>
            <p:cNvPr id="9" name="Picture 8">
              <a:extLst>
                <a:ext uri="{FF2B5EF4-FFF2-40B4-BE49-F238E27FC236}">
                  <a16:creationId xmlns:a16="http://schemas.microsoft.com/office/drawing/2014/main" id="{3D007A47-EFAC-7202-356D-06038102F3E1}"/>
                </a:ext>
              </a:extLst>
            </p:cNvPr>
            <p:cNvPicPr>
              <a:picLocks/>
            </p:cNvPicPr>
            <p:nvPr/>
          </p:nvPicPr>
          <p:blipFill rotWithShape="1">
            <a:blip r:embed="rId10" cstate="print">
              <a:extLst>
                <a:ext uri="{28A0092B-C50C-407E-A947-70E740481C1C}">
                  <a14:useLocalDpi xmlns:a14="http://schemas.microsoft.com/office/drawing/2010/main"/>
                </a:ext>
              </a:extLst>
            </a:blip>
            <a:srcRect/>
            <a:stretch/>
          </p:blipFill>
          <p:spPr>
            <a:xfrm>
              <a:off x="5140004" y="1273956"/>
              <a:ext cx="2973741" cy="1663437"/>
            </a:xfrm>
            <a:prstGeom prst="rect">
              <a:avLst/>
            </a:prstGeom>
          </p:spPr>
        </p:pic>
      </p:grpSp>
      <p:sp>
        <p:nvSpPr>
          <p:cNvPr id="4" name="TextBox 3">
            <a:extLst>
              <a:ext uri="{FF2B5EF4-FFF2-40B4-BE49-F238E27FC236}">
                <a16:creationId xmlns:a16="http://schemas.microsoft.com/office/drawing/2014/main" id="{0689997B-26ED-9E6A-AD3D-983C908DC58C}"/>
              </a:ext>
            </a:extLst>
          </p:cNvPr>
          <p:cNvSpPr txBox="1">
            <a:spLocks/>
          </p:cNvSpPr>
          <p:nvPr>
            <p:custDataLst>
              <p:tags r:id="rId2"/>
            </p:custDataLst>
          </p:nvPr>
        </p:nvSpPr>
        <p:spPr>
          <a:xfrm>
            <a:off x="4616015" y="2990520"/>
            <a:ext cx="2973741"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a:ln>
                  <a:noFill/>
                </a:ln>
                <a:effectLst/>
                <a:uLnTx/>
                <a:uFillTx/>
                <a:ea typeface="+mn-ea"/>
                <a:cs typeface="Arial" panose="020B0604020202020204" pitchFamily="34" charset="0"/>
              </a:rPr>
              <a:t>Quickly draft professional emails using Copilot</a:t>
            </a:r>
          </a:p>
        </p:txBody>
      </p:sp>
      <p:grpSp>
        <p:nvGrpSpPr>
          <p:cNvPr id="52" name="Group 51" descr="Screenshot of image creation in Visual Creator in M365 Copilot. ">
            <a:extLst>
              <a:ext uri="{FF2B5EF4-FFF2-40B4-BE49-F238E27FC236}">
                <a16:creationId xmlns:a16="http://schemas.microsoft.com/office/drawing/2014/main" id="{10C70E7C-B466-1B33-7DF9-DCF16225B03B}"/>
              </a:ext>
            </a:extLst>
          </p:cNvPr>
          <p:cNvGrpSpPr/>
          <p:nvPr/>
        </p:nvGrpSpPr>
        <p:grpSpPr>
          <a:xfrm>
            <a:off x="8366281" y="945642"/>
            <a:ext cx="3277165" cy="1933115"/>
            <a:chOff x="8597580" y="1273956"/>
            <a:chExt cx="2973741" cy="1663437"/>
          </a:xfrm>
        </p:grpSpPr>
        <p:pic>
          <p:nvPicPr>
            <p:cNvPr id="36" name="Picture 35">
              <a:extLst>
                <a:ext uri="{FF2B5EF4-FFF2-40B4-BE49-F238E27FC236}">
                  <a16:creationId xmlns:a16="http://schemas.microsoft.com/office/drawing/2014/main" id="{18D27414-B4F6-FDD7-EDB2-AD20AFA31669}"/>
                </a:ext>
              </a:extLst>
            </p:cNvPr>
            <p:cNvPicPr>
              <a:picLocks noChangeAspect="1"/>
            </p:cNvPicPr>
            <p:nvPr/>
          </p:nvPicPr>
          <p:blipFill>
            <a:blip r:embed="rId11"/>
            <a:stretch>
              <a:fillRect/>
            </a:stretch>
          </p:blipFill>
          <p:spPr>
            <a:xfrm>
              <a:off x="8939743" y="1339029"/>
              <a:ext cx="2327513" cy="1425602"/>
            </a:xfrm>
            <a:prstGeom prst="rect">
              <a:avLst/>
            </a:prstGeom>
          </p:spPr>
        </p:pic>
        <p:pic>
          <p:nvPicPr>
            <p:cNvPr id="13" name="Picture 12">
              <a:extLst>
                <a:ext uri="{FF2B5EF4-FFF2-40B4-BE49-F238E27FC236}">
                  <a16:creationId xmlns:a16="http://schemas.microsoft.com/office/drawing/2014/main" id="{A48EDE27-4688-347A-263A-27A7D1803556}"/>
                </a:ext>
              </a:extLst>
            </p:cNvPr>
            <p:cNvPicPr>
              <a:picLocks/>
            </p:cNvPicPr>
            <p:nvPr/>
          </p:nvPicPr>
          <p:blipFill rotWithShape="1">
            <a:blip r:embed="rId10" cstate="print">
              <a:extLst>
                <a:ext uri="{28A0092B-C50C-407E-A947-70E740481C1C}">
                  <a14:useLocalDpi xmlns:a14="http://schemas.microsoft.com/office/drawing/2010/main"/>
                </a:ext>
              </a:extLst>
            </a:blip>
            <a:srcRect/>
            <a:stretch/>
          </p:blipFill>
          <p:spPr>
            <a:xfrm>
              <a:off x="8597580" y="1273956"/>
              <a:ext cx="2973741" cy="1663437"/>
            </a:xfrm>
            <a:prstGeom prst="rect">
              <a:avLst/>
            </a:prstGeom>
          </p:spPr>
        </p:pic>
      </p:grpSp>
      <p:sp>
        <p:nvSpPr>
          <p:cNvPr id="5" name="TextBox 4">
            <a:extLst>
              <a:ext uri="{FF2B5EF4-FFF2-40B4-BE49-F238E27FC236}">
                <a16:creationId xmlns:a16="http://schemas.microsoft.com/office/drawing/2014/main" id="{55CCFED0-D3ED-F1A1-F224-EDE9C497639E}"/>
              </a:ext>
            </a:extLst>
          </p:cNvPr>
          <p:cNvSpPr txBox="1">
            <a:spLocks/>
          </p:cNvSpPr>
          <p:nvPr>
            <p:custDataLst>
              <p:tags r:id="rId3"/>
            </p:custDataLst>
          </p:nvPr>
        </p:nvSpPr>
        <p:spPr>
          <a:xfrm>
            <a:off x="8385331" y="2990520"/>
            <a:ext cx="2973741" cy="430887"/>
          </a:xfrm>
          <a:prstGeom prst="rect">
            <a:avLst/>
          </a:prstGeom>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3175" lvl="1" indent="0">
              <a:lnSpc>
                <a:spcPct val="100000"/>
              </a:lnSpc>
              <a:spcBef>
                <a:spcPts val="300"/>
              </a:spcBef>
              <a:spcAft>
                <a:spcPts val="300"/>
              </a:spcAft>
              <a:buFont typeface="Wingdings" panose="05000000000000000000" pitchFamily="2" charset="2"/>
              <a:buNone/>
              <a:defRPr sz="1600">
                <a:solidFill>
                  <a:srgbClr val="FFFFFF"/>
                </a:solidFill>
                <a:latin typeface="Aria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a:ln>
                  <a:noFill/>
                </a:ln>
                <a:effectLst/>
                <a:uLnTx/>
                <a:uFillTx/>
                <a:ea typeface="+mn-ea"/>
                <a:cs typeface="Arial" panose="020B0604020202020204" pitchFamily="34" charset="0"/>
              </a:rPr>
              <a:t>Create new images for products and services using M365 Copilot</a:t>
            </a:r>
          </a:p>
        </p:txBody>
      </p:sp>
      <p:grpSp>
        <p:nvGrpSpPr>
          <p:cNvPr id="50" name="Group 49" descr="Screenshot of the location for marketing campaigns with Copilot.">
            <a:extLst>
              <a:ext uri="{FF2B5EF4-FFF2-40B4-BE49-F238E27FC236}">
                <a16:creationId xmlns:a16="http://schemas.microsoft.com/office/drawing/2014/main" id="{F4131F6C-4FB3-0C65-05A0-EB64B75A1EAA}"/>
              </a:ext>
            </a:extLst>
          </p:cNvPr>
          <p:cNvGrpSpPr/>
          <p:nvPr/>
        </p:nvGrpSpPr>
        <p:grpSpPr>
          <a:xfrm>
            <a:off x="4616015" y="3731455"/>
            <a:ext cx="3277165" cy="1940979"/>
            <a:chOff x="5140004" y="3650929"/>
            <a:chExt cx="2973741" cy="1663437"/>
          </a:xfrm>
        </p:grpSpPr>
        <p:sp>
          <p:nvSpPr>
            <p:cNvPr id="42" name="Rectangle 41">
              <a:extLst>
                <a:ext uri="{FF2B5EF4-FFF2-40B4-BE49-F238E27FC236}">
                  <a16:creationId xmlns:a16="http://schemas.microsoft.com/office/drawing/2014/main" id="{1D019AA7-5571-7520-C221-EDE70D1C0AE7}"/>
                </a:ext>
              </a:extLst>
            </p:cNvPr>
            <p:cNvSpPr/>
            <p:nvPr/>
          </p:nvSpPr>
          <p:spPr bwMode="auto">
            <a:xfrm>
              <a:off x="7057293" y="3786000"/>
              <a:ext cx="728058" cy="6466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41" name="Picture 40">
              <a:extLst>
                <a:ext uri="{FF2B5EF4-FFF2-40B4-BE49-F238E27FC236}">
                  <a16:creationId xmlns:a16="http://schemas.microsoft.com/office/drawing/2014/main" id="{CABFB7AD-90C4-EC3B-C81F-90BEB06024A2}"/>
                </a:ext>
              </a:extLst>
            </p:cNvPr>
            <p:cNvPicPr>
              <a:picLocks noChangeAspect="1"/>
            </p:cNvPicPr>
            <p:nvPr/>
          </p:nvPicPr>
          <p:blipFill>
            <a:blip r:embed="rId12"/>
            <a:stretch>
              <a:fillRect/>
            </a:stretch>
          </p:blipFill>
          <p:spPr>
            <a:xfrm>
              <a:off x="5433005" y="3799375"/>
              <a:ext cx="1624287" cy="1277254"/>
            </a:xfrm>
            <a:prstGeom prst="rect">
              <a:avLst/>
            </a:prstGeom>
          </p:spPr>
        </p:pic>
        <p:sp>
          <p:nvSpPr>
            <p:cNvPr id="44" name="TextBox 43">
              <a:extLst>
                <a:ext uri="{FF2B5EF4-FFF2-40B4-BE49-F238E27FC236}">
                  <a16:creationId xmlns:a16="http://schemas.microsoft.com/office/drawing/2014/main" id="{F90B67B2-4598-36A4-127A-0ED34C2AB9C1}"/>
                </a:ext>
              </a:extLst>
            </p:cNvPr>
            <p:cNvSpPr txBox="1"/>
            <p:nvPr/>
          </p:nvSpPr>
          <p:spPr>
            <a:xfrm>
              <a:off x="7084405" y="3970824"/>
              <a:ext cx="673833" cy="276999"/>
            </a:xfrm>
            <a:prstGeom prst="rect">
              <a:avLst/>
            </a:prstGeom>
            <a:noFill/>
          </p:spPr>
          <p:txBody>
            <a:bodyPr wrap="square">
              <a:spAutoFit/>
            </a:bodyPr>
            <a:lstStyle/>
            <a:p>
              <a:r>
                <a:rPr lang="en-US" sz="1200" noProof="0">
                  <a:solidFill>
                    <a:schemeClr val="bg1"/>
                  </a:solidFill>
                </a:rPr>
                <a:t>"Hello" </a:t>
              </a:r>
            </a:p>
          </p:txBody>
        </p:sp>
        <p:sp>
          <p:nvSpPr>
            <p:cNvPr id="45" name="Rectangle 44">
              <a:extLst>
                <a:ext uri="{FF2B5EF4-FFF2-40B4-BE49-F238E27FC236}">
                  <a16:creationId xmlns:a16="http://schemas.microsoft.com/office/drawing/2014/main" id="{5DC34F38-B035-04E0-DE8A-613C4852677D}"/>
                </a:ext>
              </a:extLst>
            </p:cNvPr>
            <p:cNvSpPr/>
            <p:nvPr/>
          </p:nvSpPr>
          <p:spPr bwMode="auto">
            <a:xfrm>
              <a:off x="7057293" y="4440053"/>
              <a:ext cx="728058" cy="622758"/>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46" name="TextBox 45">
              <a:extLst>
                <a:ext uri="{FF2B5EF4-FFF2-40B4-BE49-F238E27FC236}">
                  <a16:creationId xmlns:a16="http://schemas.microsoft.com/office/drawing/2014/main" id="{4E5F5126-B1E6-8207-FEC0-042505099F04}"/>
                </a:ext>
              </a:extLst>
            </p:cNvPr>
            <p:cNvSpPr txBox="1"/>
            <p:nvPr/>
          </p:nvSpPr>
          <p:spPr>
            <a:xfrm>
              <a:off x="7084405" y="4624366"/>
              <a:ext cx="673833" cy="276999"/>
            </a:xfrm>
            <a:prstGeom prst="rect">
              <a:avLst/>
            </a:prstGeom>
            <a:noFill/>
          </p:spPr>
          <p:txBody>
            <a:bodyPr wrap="square">
              <a:spAutoFit/>
            </a:bodyPr>
            <a:lstStyle/>
            <a:p>
              <a:r>
                <a:rPr lang="en-US" sz="1200" noProof="0">
                  <a:solidFill>
                    <a:schemeClr val="bg1"/>
                  </a:solidFill>
                </a:rPr>
                <a:t>“Hola" </a:t>
              </a:r>
            </a:p>
          </p:txBody>
        </p:sp>
        <p:pic>
          <p:nvPicPr>
            <p:cNvPr id="19" name="Picture 18">
              <a:extLst>
                <a:ext uri="{FF2B5EF4-FFF2-40B4-BE49-F238E27FC236}">
                  <a16:creationId xmlns:a16="http://schemas.microsoft.com/office/drawing/2014/main" id="{3727BEC3-22A6-2A0D-B018-99F422A9C9EF}"/>
                </a:ext>
              </a:extLst>
            </p:cNvPr>
            <p:cNvPicPr>
              <a:picLocks/>
            </p:cNvPicPr>
            <p:nvPr/>
          </p:nvPicPr>
          <p:blipFill rotWithShape="1">
            <a:blip r:embed="rId10" cstate="print">
              <a:extLst>
                <a:ext uri="{28A0092B-C50C-407E-A947-70E740481C1C}">
                  <a14:useLocalDpi xmlns:a14="http://schemas.microsoft.com/office/drawing/2010/main"/>
                </a:ext>
              </a:extLst>
            </a:blip>
            <a:srcRect/>
            <a:stretch/>
          </p:blipFill>
          <p:spPr>
            <a:xfrm>
              <a:off x="5140004" y="3650929"/>
              <a:ext cx="2973741" cy="1663437"/>
            </a:xfrm>
            <a:prstGeom prst="rect">
              <a:avLst/>
            </a:prstGeom>
          </p:spPr>
        </p:pic>
      </p:grpSp>
      <p:sp>
        <p:nvSpPr>
          <p:cNvPr id="3" name="TextBox 2">
            <a:extLst>
              <a:ext uri="{FF2B5EF4-FFF2-40B4-BE49-F238E27FC236}">
                <a16:creationId xmlns:a16="http://schemas.microsoft.com/office/drawing/2014/main" id="{43F26021-A452-A070-EEBF-9FCFC8B5FA9A}"/>
              </a:ext>
            </a:extLst>
          </p:cNvPr>
          <p:cNvSpPr txBox="1">
            <a:spLocks/>
          </p:cNvSpPr>
          <p:nvPr>
            <p:custDataLst>
              <p:tags r:id="rId4"/>
            </p:custDataLst>
          </p:nvPr>
        </p:nvSpPr>
        <p:spPr>
          <a:xfrm>
            <a:off x="4616015" y="5859428"/>
            <a:ext cx="2973741"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marR="0" lvl="1" indent="0" algn="ctr" defTabSz="91440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n-US" sz="1400" b="1" i="0" u="none" strike="noStrike" kern="1200" cap="none" spc="0" normalizeH="0" baseline="0" noProof="0">
                <a:ln>
                  <a:noFill/>
                </a:ln>
                <a:effectLst/>
                <a:uLnTx/>
                <a:uFillTx/>
                <a:ea typeface="+mn-ea"/>
                <a:cs typeface="Arial" panose="020B0604020202020204" pitchFamily="34" charset="0"/>
              </a:rPr>
              <a:t>Accelerate the localization of marketing campaigns with Copilot</a:t>
            </a:r>
          </a:p>
        </p:txBody>
      </p:sp>
      <p:grpSp>
        <p:nvGrpSpPr>
          <p:cNvPr id="53" name="Group 52" descr="Screenshot of a customer service agent">
            <a:extLst>
              <a:ext uri="{FF2B5EF4-FFF2-40B4-BE49-F238E27FC236}">
                <a16:creationId xmlns:a16="http://schemas.microsoft.com/office/drawing/2014/main" id="{75FB3F29-7A25-2F6C-81D4-A3ACC3D01988}"/>
              </a:ext>
            </a:extLst>
          </p:cNvPr>
          <p:cNvGrpSpPr/>
          <p:nvPr/>
        </p:nvGrpSpPr>
        <p:grpSpPr>
          <a:xfrm>
            <a:off x="8385331" y="3731455"/>
            <a:ext cx="3277165" cy="1940979"/>
            <a:chOff x="8616630" y="3650929"/>
            <a:chExt cx="2973741" cy="1663437"/>
          </a:xfrm>
        </p:grpSpPr>
        <p:pic>
          <p:nvPicPr>
            <p:cNvPr id="49" name="Picture 48">
              <a:extLst>
                <a:ext uri="{FF2B5EF4-FFF2-40B4-BE49-F238E27FC236}">
                  <a16:creationId xmlns:a16="http://schemas.microsoft.com/office/drawing/2014/main" id="{97896209-03CA-1DB5-BB0B-D5A7717C3504}"/>
                </a:ext>
              </a:extLst>
            </p:cNvPr>
            <p:cNvPicPr>
              <a:picLocks noChangeAspect="1"/>
            </p:cNvPicPr>
            <p:nvPr/>
          </p:nvPicPr>
          <p:blipFill>
            <a:blip r:embed="rId13"/>
            <a:srcRect l="14749" r="29760" b="32582"/>
            <a:stretch/>
          </p:blipFill>
          <p:spPr>
            <a:xfrm>
              <a:off x="8938112" y="3681601"/>
              <a:ext cx="2292675" cy="1502096"/>
            </a:xfrm>
            <a:prstGeom prst="rect">
              <a:avLst/>
            </a:prstGeom>
          </p:spPr>
        </p:pic>
        <p:pic>
          <p:nvPicPr>
            <p:cNvPr id="16" name="Picture 15">
              <a:extLst>
                <a:ext uri="{FF2B5EF4-FFF2-40B4-BE49-F238E27FC236}">
                  <a16:creationId xmlns:a16="http://schemas.microsoft.com/office/drawing/2014/main" id="{57974ACA-C662-D031-B24B-8052C5FB5B40}"/>
                </a:ext>
              </a:extLst>
            </p:cNvPr>
            <p:cNvPicPr>
              <a:picLocks/>
            </p:cNvPicPr>
            <p:nvPr/>
          </p:nvPicPr>
          <p:blipFill rotWithShape="1">
            <a:blip r:embed="rId10" cstate="print">
              <a:extLst>
                <a:ext uri="{28A0092B-C50C-407E-A947-70E740481C1C}">
                  <a14:useLocalDpi xmlns:a14="http://schemas.microsoft.com/office/drawing/2010/main"/>
                </a:ext>
              </a:extLst>
            </a:blip>
            <a:srcRect/>
            <a:stretch/>
          </p:blipFill>
          <p:spPr>
            <a:xfrm>
              <a:off x="8616630" y="3650929"/>
              <a:ext cx="2973741" cy="1663437"/>
            </a:xfrm>
            <a:prstGeom prst="rect">
              <a:avLst/>
            </a:prstGeom>
          </p:spPr>
        </p:pic>
      </p:grpSp>
      <p:sp>
        <p:nvSpPr>
          <p:cNvPr id="6" name="TextBox 5">
            <a:extLst>
              <a:ext uri="{FF2B5EF4-FFF2-40B4-BE49-F238E27FC236}">
                <a16:creationId xmlns:a16="http://schemas.microsoft.com/office/drawing/2014/main" id="{A1FADA16-30CC-24FF-D6C9-41B10BB5D0C6}"/>
              </a:ext>
            </a:extLst>
          </p:cNvPr>
          <p:cNvSpPr txBox="1">
            <a:spLocks/>
          </p:cNvSpPr>
          <p:nvPr>
            <p:custDataLst>
              <p:tags r:id="rId5"/>
            </p:custDataLst>
          </p:nvPr>
        </p:nvSpPr>
        <p:spPr>
          <a:xfrm>
            <a:off x="8546886" y="5859428"/>
            <a:ext cx="2973741" cy="430887"/>
          </a:xfrm>
          <a:prstGeom prst="rect">
            <a:avLst/>
          </a:prstGeom>
        </p:spPr>
        <p:txBody>
          <a:bodyPr vert="horz" wrap="square" lIns="0" tIns="0" rIns="0" bIns="0" rtlCol="0" anchor="t" anchorCtr="0">
            <a:spAutoFit/>
          </a:bodyPr>
          <a:lstStyle>
            <a:defPPr>
              <a:defRPr lang="en-US"/>
            </a:defPPr>
            <a:lvl1pPr marR="0" lvl="0" indent="0" fontAlgn="auto">
              <a:lnSpc>
                <a:spcPct val="100000"/>
              </a:lnSpc>
              <a:spcBef>
                <a:spcPts val="300"/>
              </a:spcBef>
              <a:spcAft>
                <a:spcPts val="300"/>
              </a:spcAft>
              <a:buClrTx/>
              <a:buSzTx/>
              <a:buFont typeface="Segoe UI" panose="020B0502040204020203" pitchFamily="34" charset="0"/>
              <a:buChar char="​"/>
              <a:tabLst/>
              <a:defRPr kumimoji="0" sz="1600" b="0" i="0" u="none" strike="noStrike" cap="none" spc="0" normalizeH="0" baseline="0">
                <a:ln>
                  <a:noFill/>
                </a:ln>
                <a:solidFill>
                  <a:srgbClr val="FFFFFF"/>
                </a:solidFill>
                <a:effectLst/>
                <a:uLnTx/>
                <a:uFillTx/>
                <a:latin typeface="Arial"/>
                <a:cs typeface="Arial" panose="020B0604020202020204" pitchFamily="34" charset="0"/>
              </a:defRPr>
            </a:lvl1pPr>
            <a:lvl2pPr marL="3175" lvl="1" indent="0">
              <a:lnSpc>
                <a:spcPct val="100000"/>
              </a:lnSpc>
              <a:spcBef>
                <a:spcPts val="300"/>
              </a:spcBef>
              <a:spcAft>
                <a:spcPts val="300"/>
              </a:spcAft>
              <a:buFont typeface="Wingdings" panose="05000000000000000000" pitchFamily="2" charset="2"/>
              <a:buNone/>
              <a:defRPr sz="1600">
                <a:solidFill>
                  <a:srgbClr val="FFFFFF"/>
                </a:solidFill>
                <a:latin typeface="Aria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a:ln>
                  <a:noFill/>
                </a:ln>
                <a:solidFill>
                  <a:schemeClr val="tx1"/>
                </a:solidFill>
                <a:effectLst/>
                <a:uLnTx/>
                <a:uFillTx/>
                <a:latin typeface="+mn-lt"/>
                <a:ea typeface="+mn-ea"/>
                <a:cs typeface="Arial" panose="020B0604020202020204" pitchFamily="34" charset="0"/>
              </a:rPr>
              <a:t>Create customer service agent </a:t>
            </a:r>
            <a:br>
              <a:rPr kumimoji="0" lang="en-US" sz="1400" b="1"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en-US" sz="1400" b="1" i="0" u="none" strike="noStrike" kern="1200" cap="none" spc="0" normalizeH="0" baseline="0" noProof="0">
                <a:ln>
                  <a:noFill/>
                </a:ln>
                <a:solidFill>
                  <a:schemeClr val="tx1"/>
                </a:solidFill>
                <a:effectLst/>
                <a:uLnTx/>
                <a:uFillTx/>
                <a:latin typeface="+mn-lt"/>
                <a:ea typeface="+mn-ea"/>
                <a:cs typeface="Arial" panose="020B0604020202020204" pitchFamily="34" charset="0"/>
              </a:rPr>
              <a:t>with Copilot Agent</a:t>
            </a:r>
          </a:p>
        </p:txBody>
      </p:sp>
      <p:pic>
        <p:nvPicPr>
          <p:cNvPr id="14" name="Picture 13">
            <a:extLst>
              <a:ext uri="{FF2B5EF4-FFF2-40B4-BE49-F238E27FC236}">
                <a16:creationId xmlns:a16="http://schemas.microsoft.com/office/drawing/2014/main" id="{E503B44E-F48F-ADB2-9105-504B1B9539FD}"/>
              </a:ext>
              <a:ext uri="{C183D7F6-B498-43B3-948B-1728B52AA6E4}">
                <adec:decorative xmlns:adec="http://schemas.microsoft.com/office/drawing/2017/decorative" val="1"/>
              </a:ext>
            </a:extLst>
          </p:cNvPr>
          <p:cNvPicPr>
            <a:picLocks noChangeAspect="1"/>
          </p:cNvPicPr>
          <p:nvPr/>
        </p:nvPicPr>
        <p:blipFill>
          <a:blip r:embed="rId14"/>
          <a:srcRect r="35897"/>
          <a:stretch/>
        </p:blipFill>
        <p:spPr>
          <a:xfrm flipH="1">
            <a:off x="-8231" y="4240853"/>
            <a:ext cx="1371601" cy="2653726"/>
          </a:xfrm>
          <a:prstGeom prst="rect">
            <a:avLst/>
          </a:prstGeom>
        </p:spPr>
      </p:pic>
      <p:pic>
        <p:nvPicPr>
          <p:cNvPr id="15" name="Picture 14">
            <a:extLst>
              <a:ext uri="{FF2B5EF4-FFF2-40B4-BE49-F238E27FC236}">
                <a16:creationId xmlns:a16="http://schemas.microsoft.com/office/drawing/2014/main" id="{313DE9FE-52C7-0712-7BB3-53BE4D7CD5E2}"/>
              </a:ext>
              <a:ext uri="{C183D7F6-B498-43B3-948B-1728B52AA6E4}">
                <adec:decorative xmlns:adec="http://schemas.microsoft.com/office/drawing/2017/decorative" val="1"/>
              </a:ext>
            </a:extLst>
          </p:cNvPr>
          <p:cNvPicPr>
            <a:picLocks noChangeAspect="1"/>
          </p:cNvPicPr>
          <p:nvPr/>
        </p:nvPicPr>
        <p:blipFill>
          <a:blip r:embed="rId15"/>
          <a:srcRect r="49252"/>
          <a:stretch/>
        </p:blipFill>
        <p:spPr>
          <a:xfrm rot="5400000">
            <a:off x="830187" y="5859836"/>
            <a:ext cx="1082829" cy="966093"/>
          </a:xfrm>
          <a:prstGeom prst="rect">
            <a:avLst/>
          </a:prstGeom>
        </p:spPr>
      </p:pic>
    </p:spTree>
    <p:extLst>
      <p:ext uri="{BB962C8B-B14F-4D97-AF65-F5344CB8AC3E}">
        <p14:creationId xmlns:p14="http://schemas.microsoft.com/office/powerpoint/2010/main" val="42651140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5">
            <a:extLst>
              <a:ext uri="{FF2B5EF4-FFF2-40B4-BE49-F238E27FC236}">
                <a16:creationId xmlns:a16="http://schemas.microsoft.com/office/drawing/2014/main" id="{28DC3C84-EA8B-2BB3-6753-93128AB2A924}"/>
              </a:ext>
            </a:extLst>
          </p:cNvPr>
          <p:cNvSpPr txBox="1">
            <a:spLocks noGrp="1"/>
          </p:cNvSpPr>
          <p:nvPr>
            <p:ph type="title"/>
          </p:nvPr>
        </p:nvSpPr>
        <p:spPr>
          <a:xfrm>
            <a:off x="588263" y="478150"/>
            <a:ext cx="11018520"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noProof="0"/>
              <a:t>Why AI now? (1 of 2)</a:t>
            </a:r>
            <a:endParaRPr kumimoji="0" lang="en-US" b="0" i="0" u="none" strike="noStrike" kern="1200" cap="none" spc="0" normalizeH="0" baseline="0" noProof="0">
              <a:ln w="3175">
                <a:noFill/>
              </a:ln>
              <a:effectLst/>
              <a:uLnTx/>
              <a:uFillTx/>
              <a:ea typeface="+mn-ea"/>
              <a:cs typeface="Segoe UI" pitchFamily="34" charset="0"/>
            </a:endParaRPr>
          </a:p>
        </p:txBody>
      </p:sp>
      <p:pic>
        <p:nvPicPr>
          <p:cNvPr id="26" name="Picture 25">
            <a:extLst>
              <a:ext uri="{FF2B5EF4-FFF2-40B4-BE49-F238E27FC236}">
                <a16:creationId xmlns:a16="http://schemas.microsoft.com/office/drawing/2014/main" id="{7817D739-FF8C-9880-E645-69E96EC21474}"/>
              </a:ext>
              <a:ext uri="{C183D7F6-B498-43B3-948B-1728B52AA6E4}">
                <adec:decorative xmlns:adec="http://schemas.microsoft.com/office/drawing/2017/decorative" val="1"/>
              </a:ext>
            </a:extLst>
          </p:cNvPr>
          <p:cNvPicPr>
            <a:picLocks noChangeAspect="1"/>
          </p:cNvPicPr>
          <p:nvPr/>
        </p:nvPicPr>
        <p:blipFill>
          <a:blip r:embed="rId3"/>
          <a:srcRect r="35897"/>
          <a:stretch/>
        </p:blipFill>
        <p:spPr>
          <a:xfrm rot="16200000">
            <a:off x="10112531" y="-574255"/>
            <a:ext cx="1505214" cy="2653726"/>
          </a:xfrm>
          <a:prstGeom prst="rect">
            <a:avLst/>
          </a:prstGeom>
        </p:spPr>
      </p:pic>
      <p:sp>
        <p:nvSpPr>
          <p:cNvPr id="44" name="TextBox 43">
            <a:extLst>
              <a:ext uri="{FF2B5EF4-FFF2-40B4-BE49-F238E27FC236}">
                <a16:creationId xmlns:a16="http://schemas.microsoft.com/office/drawing/2014/main" id="{CCB4CE6C-1F43-8A5B-949B-0C85CE40F0BF}"/>
              </a:ext>
            </a:extLst>
          </p:cNvPr>
          <p:cNvSpPr txBox="1"/>
          <p:nvPr/>
        </p:nvSpPr>
        <p:spPr>
          <a:xfrm>
            <a:off x="725626" y="1455726"/>
            <a:ext cx="714405" cy="707886"/>
          </a:xfrm>
          <a:prstGeom prst="rect">
            <a:avLst/>
          </a:prstGeom>
          <a:noFill/>
        </p:spPr>
        <p:txBody>
          <a:bodyPr wrap="square">
            <a:spAutoFit/>
          </a:bodyPr>
          <a:lstStyle/>
          <a:p>
            <a:pPr defTabSz="1371600">
              <a:tabLst>
                <a:tab pos="1371600" algn="l"/>
              </a:tabLst>
              <a:defRPr/>
            </a:pPr>
            <a:r>
              <a:rPr lang="en-US" sz="4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33" name="TextBox 32">
            <a:extLst>
              <a:ext uri="{FF2B5EF4-FFF2-40B4-BE49-F238E27FC236}">
                <a16:creationId xmlns:a16="http://schemas.microsoft.com/office/drawing/2014/main" id="{5CC551C3-8435-F13C-2595-CCE54B51455E}"/>
              </a:ext>
            </a:extLst>
          </p:cNvPr>
          <p:cNvSpPr txBox="1"/>
          <p:nvPr/>
        </p:nvSpPr>
        <p:spPr>
          <a:xfrm>
            <a:off x="1222782" y="1306282"/>
            <a:ext cx="9886389" cy="1400383"/>
          </a:xfrm>
          <a:prstGeom prst="rect">
            <a:avLst/>
          </a:prstGeom>
          <a:noFill/>
        </p:spPr>
        <p:txBody>
          <a:bodyPr wrap="square">
            <a:spAutoFit/>
          </a:bodyPr>
          <a:lstStyle/>
          <a:p>
            <a:pPr>
              <a:spcAft>
                <a:spcPts val="600"/>
              </a:spcAft>
            </a:pPr>
            <a:r>
              <a:rPr lang="en-US" sz="2000" b="1" noProof="0">
                <a:latin typeface="+mj-lt"/>
              </a:rPr>
              <a:t>Work is moving faster, </a:t>
            </a:r>
            <a:r>
              <a:rPr lang="en-US" sz="2000" noProof="0"/>
              <a:t>with more data, communication, and pressure to be productive. </a:t>
            </a:r>
            <a:r>
              <a:rPr lang="en-US" sz="2000" noProof="0">
                <a:latin typeface="+mj-lt"/>
              </a:rPr>
              <a:t>Learning to use AI effectively </a:t>
            </a:r>
            <a:r>
              <a:rPr lang="en-US" sz="2000" noProof="0"/>
              <a:t>helps you stay relevant and succeed in your role as work continues to evolve</a:t>
            </a:r>
          </a:p>
          <a:p>
            <a:pPr>
              <a:spcAft>
                <a:spcPts val="600"/>
              </a:spcAft>
            </a:pPr>
            <a:endParaRPr lang="en-US" sz="2000" noProof="0"/>
          </a:p>
        </p:txBody>
      </p:sp>
      <p:pic>
        <p:nvPicPr>
          <p:cNvPr id="36" name="Picture 35">
            <a:extLst>
              <a:ext uri="{FF2B5EF4-FFF2-40B4-BE49-F238E27FC236}">
                <a16:creationId xmlns:a16="http://schemas.microsoft.com/office/drawing/2014/main" id="{72E4CBA6-2571-8AF4-6F90-44E3A50AE15B}"/>
              </a:ext>
              <a:ext uri="{C183D7F6-B498-43B3-948B-1728B52AA6E4}">
                <adec:decorative xmlns:adec="http://schemas.microsoft.com/office/drawing/2017/decorative" val="1"/>
              </a:ext>
            </a:extLst>
          </p:cNvPr>
          <p:cNvPicPr>
            <a:picLocks noChangeAspect="1"/>
          </p:cNvPicPr>
          <p:nvPr/>
        </p:nvPicPr>
        <p:blipFill>
          <a:blip r:embed="rId4"/>
          <a:srcRect r="49252"/>
          <a:stretch/>
        </p:blipFill>
        <p:spPr>
          <a:xfrm>
            <a:off x="11134151" y="1126923"/>
            <a:ext cx="1082829" cy="966093"/>
          </a:xfrm>
          <a:prstGeom prst="rect">
            <a:avLst/>
          </a:prstGeom>
        </p:spPr>
      </p:pic>
      <p:sp>
        <p:nvSpPr>
          <p:cNvPr id="10" name="Rectangle: Rounded Corners 9">
            <a:extLst>
              <a:ext uri="{FF2B5EF4-FFF2-40B4-BE49-F238E27FC236}">
                <a16:creationId xmlns:a16="http://schemas.microsoft.com/office/drawing/2014/main" id="{CBCC0D4C-8C93-D359-360C-D128290CAF25}"/>
              </a:ext>
              <a:ext uri="{C183D7F6-B498-43B3-948B-1728B52AA6E4}">
                <adec:decorative xmlns:adec="http://schemas.microsoft.com/office/drawing/2017/decorative" val="1"/>
              </a:ext>
            </a:extLst>
          </p:cNvPr>
          <p:cNvSpPr/>
          <p:nvPr/>
        </p:nvSpPr>
        <p:spPr bwMode="auto">
          <a:xfrm>
            <a:off x="725626" y="2510591"/>
            <a:ext cx="10740748" cy="3367794"/>
          </a:xfrm>
          <a:prstGeom prst="roundRect">
            <a:avLst>
              <a:gd name="adj" fmla="val 3223"/>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kern="0" noProof="0">
              <a:solidFill>
                <a:srgbClr val="000000"/>
              </a:solidFill>
              <a:latin typeface="Segoe UI"/>
              <a:cs typeface="Segoe UI" pitchFamily="34" charset="0"/>
            </a:endParaRPr>
          </a:p>
        </p:txBody>
      </p:sp>
      <p:grpSp>
        <p:nvGrpSpPr>
          <p:cNvPr id="96" name="Group 95">
            <a:extLst>
              <a:ext uri="{FF2B5EF4-FFF2-40B4-BE49-F238E27FC236}">
                <a16:creationId xmlns:a16="http://schemas.microsoft.com/office/drawing/2014/main" id="{B920CBC8-E19B-05C0-D90E-59AE8E32443A}"/>
              </a:ext>
              <a:ext uri="{C183D7F6-B498-43B3-948B-1728B52AA6E4}">
                <adec:decorative xmlns:adec="http://schemas.microsoft.com/office/drawing/2017/decorative" val="1"/>
              </a:ext>
            </a:extLst>
          </p:cNvPr>
          <p:cNvGrpSpPr/>
          <p:nvPr/>
        </p:nvGrpSpPr>
        <p:grpSpPr>
          <a:xfrm rot="5400000">
            <a:off x="4762925" y="2451809"/>
            <a:ext cx="2481943" cy="3446563"/>
            <a:chOff x="706170" y="3003250"/>
            <a:chExt cx="10779658" cy="1460083"/>
          </a:xfrm>
        </p:grpSpPr>
        <p:cxnSp>
          <p:nvCxnSpPr>
            <p:cNvPr id="11" name="Straight Connector 10">
              <a:extLst>
                <a:ext uri="{FF2B5EF4-FFF2-40B4-BE49-F238E27FC236}">
                  <a16:creationId xmlns:a16="http://schemas.microsoft.com/office/drawing/2014/main" id="{B805C5D6-525E-3AD1-783A-B7B889E59871}"/>
                </a:ext>
                <a:ext uri="{C183D7F6-B498-43B3-948B-1728B52AA6E4}">
                  <adec:decorative xmlns:adec="http://schemas.microsoft.com/office/drawing/2017/decorative" val="1"/>
                </a:ext>
              </a:extLst>
            </p:cNvPr>
            <p:cNvCxnSpPr>
              <a:cxnSpLocks/>
            </p:cNvCxnSpPr>
            <p:nvPr/>
          </p:nvCxnSpPr>
          <p:spPr>
            <a:xfrm flipH="1">
              <a:off x="706173" y="3003250"/>
              <a:ext cx="10779655" cy="1"/>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5BCE92-FDB5-A66C-F687-CB01B0B64F3F}"/>
                </a:ext>
                <a:ext uri="{C183D7F6-B498-43B3-948B-1728B52AA6E4}">
                  <adec:decorative xmlns:adec="http://schemas.microsoft.com/office/drawing/2017/decorative" val="1"/>
                </a:ext>
              </a:extLst>
            </p:cNvPr>
            <p:cNvCxnSpPr>
              <a:cxnSpLocks/>
            </p:cNvCxnSpPr>
            <p:nvPr/>
          </p:nvCxnSpPr>
          <p:spPr>
            <a:xfrm flipH="1">
              <a:off x="706170" y="4463332"/>
              <a:ext cx="10779656" cy="1"/>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0" name="Group 49" descr="An object displaying 68% for knowledge workers.&#10;">
            <a:extLst>
              <a:ext uri="{FF2B5EF4-FFF2-40B4-BE49-F238E27FC236}">
                <a16:creationId xmlns:a16="http://schemas.microsoft.com/office/drawing/2014/main" id="{9CAE7DAF-21BC-3644-6719-E931EAD7F4EE}"/>
              </a:ext>
            </a:extLst>
          </p:cNvPr>
          <p:cNvGrpSpPr/>
          <p:nvPr/>
        </p:nvGrpSpPr>
        <p:grpSpPr>
          <a:xfrm>
            <a:off x="1126956" y="3113830"/>
            <a:ext cx="2801549" cy="1997702"/>
            <a:chOff x="8029572" y="1731746"/>
            <a:chExt cx="2801549" cy="1997702"/>
          </a:xfrm>
        </p:grpSpPr>
        <p:sp>
          <p:nvSpPr>
            <p:cNvPr id="23" name="TextBox 22">
              <a:extLst>
                <a:ext uri="{FF2B5EF4-FFF2-40B4-BE49-F238E27FC236}">
                  <a16:creationId xmlns:a16="http://schemas.microsoft.com/office/drawing/2014/main" id="{BA46805E-55A5-357A-838C-4E0E239BB5AB}"/>
                </a:ext>
              </a:extLst>
            </p:cNvPr>
            <p:cNvSpPr txBox="1"/>
            <p:nvPr/>
          </p:nvSpPr>
          <p:spPr>
            <a:xfrm>
              <a:off x="8029572" y="3237005"/>
              <a:ext cx="2801549" cy="492443"/>
            </a:xfrm>
            <a:prstGeom prst="rect">
              <a:avLst/>
            </a:prstGeom>
            <a:noFill/>
          </p:spPr>
          <p:txBody>
            <a:bodyPr wrap="square" lIns="0" tIns="0" rIns="0" bIns="0" rtlCol="0">
              <a:spAutoFit/>
            </a:bodyPr>
            <a:lstStyle/>
            <a:p>
              <a:pPr lvl="0">
                <a:defRPr/>
              </a:pPr>
              <a:r>
                <a:rPr lang="en-US" sz="1600" kern="0" noProof="0">
                  <a:cs typeface="Segoe UI"/>
                  <a:sym typeface="Segoe UI"/>
                  <a:rtl val="0"/>
                </a:rPr>
                <a:t>Said Copilot helped them jump-start the creative process</a:t>
              </a:r>
            </a:p>
          </p:txBody>
        </p:sp>
        <p:grpSp>
          <p:nvGrpSpPr>
            <p:cNvPr id="6" name="Group 5">
              <a:extLst>
                <a:ext uri="{FF2B5EF4-FFF2-40B4-BE49-F238E27FC236}">
                  <a16:creationId xmlns:a16="http://schemas.microsoft.com/office/drawing/2014/main" id="{F9C0C96E-7B5B-F2C3-DE08-75EA28A507C3}"/>
                </a:ext>
              </a:extLst>
            </p:cNvPr>
            <p:cNvGrpSpPr/>
            <p:nvPr/>
          </p:nvGrpSpPr>
          <p:grpSpPr>
            <a:xfrm>
              <a:off x="8071366" y="1731746"/>
              <a:ext cx="1030317" cy="1030317"/>
              <a:chOff x="8177478" y="1933573"/>
              <a:chExt cx="759907" cy="759907"/>
            </a:xfrm>
          </p:grpSpPr>
          <p:sp>
            <p:nvSpPr>
              <p:cNvPr id="3" name="Oval 2">
                <a:extLst>
                  <a:ext uri="{FF2B5EF4-FFF2-40B4-BE49-F238E27FC236}">
                    <a16:creationId xmlns:a16="http://schemas.microsoft.com/office/drawing/2014/main" id="{2BF104AE-2A8C-A115-228F-5BE5F6842BF4}"/>
                  </a:ext>
                  <a:ext uri="{C183D7F6-B498-43B3-948B-1728B52AA6E4}">
                    <adec:decorative xmlns:adec="http://schemas.microsoft.com/office/drawing/2017/decorative" val="1"/>
                  </a:ext>
                </a:extLst>
              </p:cNvPr>
              <p:cNvSpPr/>
              <p:nvPr/>
            </p:nvSpPr>
            <p:spPr bwMode="auto">
              <a:xfrm>
                <a:off x="8177478" y="1933573"/>
                <a:ext cx="759907" cy="759907"/>
              </a:xfrm>
              <a:prstGeom prst="ellipse">
                <a:avLst/>
              </a:prstGeom>
              <a:noFill/>
              <a:ln w="38100" cap="rnd" cmpd="sng" algn="ctr">
                <a:solidFill>
                  <a:srgbClr val="D9D9D6"/>
                </a:solidFill>
                <a:prstDash val="solid"/>
                <a:headEnd type="none" w="lg" len="med"/>
                <a:tailEnd type="none" w="lg" len="med"/>
              </a:ln>
              <a:effectLst>
                <a:outerShdw blurRad="63500" dist="63500" dir="2700000" algn="ctr" rotWithShape="0">
                  <a:srgbClr val="737373">
                    <a:alpha val="20000"/>
                  </a:srgb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Variable Small" pitchFamily="2" charset="0"/>
                </a:endParaRPr>
              </a:p>
            </p:txBody>
          </p:sp>
          <p:sp>
            <p:nvSpPr>
              <p:cNvPr id="4" name="TextBox 3">
                <a:extLst>
                  <a:ext uri="{FF2B5EF4-FFF2-40B4-BE49-F238E27FC236}">
                    <a16:creationId xmlns:a16="http://schemas.microsoft.com/office/drawing/2014/main" id="{87D7E2D3-9C94-E418-5DCF-8F1E4E7DD92F}"/>
                  </a:ext>
                  <a:ext uri="{C183D7F6-B498-43B3-948B-1728B52AA6E4}">
                    <adec:decorative xmlns:adec="http://schemas.microsoft.com/office/drawing/2017/decorative" val="1"/>
                  </a:ext>
                </a:extLst>
              </p:cNvPr>
              <p:cNvSpPr txBox="1"/>
              <p:nvPr/>
            </p:nvSpPr>
            <p:spPr>
              <a:xfrm>
                <a:off x="8235215" y="2154627"/>
                <a:ext cx="588618" cy="317799"/>
              </a:xfrm>
              <a:prstGeom prst="rect">
                <a:avLst/>
              </a:prstGeom>
              <a:noFill/>
              <a:ln>
                <a:noFill/>
              </a:ln>
            </p:spPr>
            <p:txBody>
              <a:bodyPr wrap="square" lIns="73152" tIns="0" rIns="0" bIns="0" rtlCol="0" anchor="ctr">
                <a:spAutoFit/>
              </a:bodyPr>
              <a:lstStyle/>
              <a:p>
                <a:pPr marL="0" marR="0" lvl="0" indent="0" algn="ctr" defTabSz="914367" rtl="0" eaLnBrk="1" fontAlgn="auto" latinLnBrk="0" hangingPunct="1">
                  <a:spcBef>
                    <a:spcPts val="0"/>
                  </a:spcBef>
                  <a:spcAft>
                    <a:spcPts val="392"/>
                  </a:spcAft>
                  <a:buClr>
                    <a:srgbClr val="0078D3"/>
                  </a:buClr>
                  <a:buSzTx/>
                  <a:buFontTx/>
                  <a:buNone/>
                  <a:tabLst/>
                  <a:defRPr/>
                </a:pPr>
                <a:r>
                  <a:rPr kumimoji="0" lang="en-US" sz="2800" b="1" i="0" u="none" strike="noStrike" kern="1200" cap="none" spc="0" normalizeH="0" baseline="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rPr>
                  <a:t>68%</a:t>
                </a:r>
                <a:endParaRPr kumimoji="0" lang="en-US" sz="2800" b="1" i="0" u="none" strike="noStrike" kern="1200" cap="none" spc="0" normalizeH="0" baseline="3000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endParaRPr>
              </a:p>
            </p:txBody>
          </p:sp>
          <p:sp>
            <p:nvSpPr>
              <p:cNvPr id="5" name="Arc 4" descr="Example of an donut chart filling up ">
                <a:extLst>
                  <a:ext uri="{FF2B5EF4-FFF2-40B4-BE49-F238E27FC236}">
                    <a16:creationId xmlns:a16="http://schemas.microsoft.com/office/drawing/2014/main" id="{3A7049E7-E880-1CC4-4455-920C5081C1D7}"/>
                  </a:ext>
                  <a:ext uri="{C183D7F6-B498-43B3-948B-1728B52AA6E4}">
                    <adec:decorative xmlns:adec="http://schemas.microsoft.com/office/drawing/2017/decorative" val="0"/>
                  </a:ext>
                </a:extLst>
              </p:cNvPr>
              <p:cNvSpPr/>
              <p:nvPr/>
            </p:nvSpPr>
            <p:spPr bwMode="auto">
              <a:xfrm rot="180000">
                <a:off x="8177478" y="1933573"/>
                <a:ext cx="759907" cy="759907"/>
              </a:xfrm>
              <a:prstGeom prst="arc">
                <a:avLst>
                  <a:gd name="adj1" fmla="val 16200000"/>
                  <a:gd name="adj2" fmla="val 8688385"/>
                </a:avLst>
              </a:prstGeom>
              <a:noFill/>
              <a:ln w="38100" cap="rnd">
                <a:gradFill flip="none" rotWithShape="1">
                  <a:gsLst>
                    <a:gs pos="100000">
                      <a:srgbClr val="399A91"/>
                    </a:gs>
                    <a:gs pos="68000">
                      <a:srgbClr val="0078D4"/>
                    </a:gs>
                    <a:gs pos="0">
                      <a:srgbClr val="FF5C39"/>
                    </a:gs>
                    <a:gs pos="32000">
                      <a:srgbClr val="C73ECC"/>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spcBef>
                    <a:spcPct val="0"/>
                  </a:spcBef>
                  <a:spcAft>
                    <a:spcPct val="0"/>
                  </a:spcAft>
                  <a:buClrTx/>
                  <a:buSzTx/>
                  <a:buFontTx/>
                  <a:buNone/>
                  <a:tabLst/>
                  <a:defRPr/>
                </a:pPr>
                <a:endParaRPr kumimoji="0" lang="en-US" sz="5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grpSp>
      </p:grpSp>
      <p:sp>
        <p:nvSpPr>
          <p:cNvPr id="22" name="TextBox 21">
            <a:extLst>
              <a:ext uri="{FF2B5EF4-FFF2-40B4-BE49-F238E27FC236}">
                <a16:creationId xmlns:a16="http://schemas.microsoft.com/office/drawing/2014/main" id="{5104D536-B221-4A01-4086-ED165804605E}"/>
              </a:ext>
            </a:extLst>
          </p:cNvPr>
          <p:cNvSpPr txBox="1"/>
          <p:nvPr/>
        </p:nvSpPr>
        <p:spPr>
          <a:xfrm>
            <a:off x="1126956" y="4319261"/>
            <a:ext cx="2396513" cy="246221"/>
          </a:xfrm>
          <a:prstGeom prst="rect">
            <a:avLst/>
          </a:prstGeom>
          <a:noFill/>
        </p:spPr>
        <p:txBody>
          <a:bodyPr wrap="square" lIns="0" tIns="0" rIns="0" bIns="0" rtlCol="0">
            <a:spAutoFit/>
          </a:bodyPr>
          <a:lstStyle/>
          <a:p>
            <a:pPr lvl="0">
              <a:defRPr/>
            </a:pPr>
            <a:r>
              <a:rPr lang="en-US" sz="1600" b="1" u="sng" kern="0" noProof="0">
                <a:latin typeface="+mj-lt"/>
                <a:cs typeface="Segoe UI"/>
                <a:sym typeface="Segoe UI"/>
                <a:rtl val="0"/>
              </a:rPr>
              <a:t>Knowledge workers</a:t>
            </a:r>
          </a:p>
        </p:txBody>
      </p:sp>
      <p:grpSp>
        <p:nvGrpSpPr>
          <p:cNvPr id="34" name="Group 33" descr="An object displaying 79% for functional business roles.">
            <a:extLst>
              <a:ext uri="{FF2B5EF4-FFF2-40B4-BE49-F238E27FC236}">
                <a16:creationId xmlns:a16="http://schemas.microsoft.com/office/drawing/2014/main" id="{1442BE46-4974-92CB-76C4-9B1C78A44ACA}"/>
              </a:ext>
            </a:extLst>
          </p:cNvPr>
          <p:cNvGrpSpPr/>
          <p:nvPr/>
        </p:nvGrpSpPr>
        <p:grpSpPr>
          <a:xfrm>
            <a:off x="4747081" y="3137607"/>
            <a:ext cx="1030317" cy="1030317"/>
            <a:chOff x="8177478" y="1933573"/>
            <a:chExt cx="759907" cy="759907"/>
          </a:xfrm>
        </p:grpSpPr>
        <p:sp>
          <p:nvSpPr>
            <p:cNvPr id="39" name="Oval 38">
              <a:extLst>
                <a:ext uri="{FF2B5EF4-FFF2-40B4-BE49-F238E27FC236}">
                  <a16:creationId xmlns:a16="http://schemas.microsoft.com/office/drawing/2014/main" id="{EAA3CFBC-B059-BBBF-9CE1-CF042EC2697A}"/>
                </a:ext>
                <a:ext uri="{C183D7F6-B498-43B3-948B-1728B52AA6E4}">
                  <adec:decorative xmlns:adec="http://schemas.microsoft.com/office/drawing/2017/decorative" val="1"/>
                </a:ext>
              </a:extLst>
            </p:cNvPr>
            <p:cNvSpPr/>
            <p:nvPr/>
          </p:nvSpPr>
          <p:spPr bwMode="auto">
            <a:xfrm>
              <a:off x="8177478" y="1933573"/>
              <a:ext cx="759907" cy="759907"/>
            </a:xfrm>
            <a:prstGeom prst="ellipse">
              <a:avLst/>
            </a:prstGeom>
            <a:noFill/>
            <a:ln w="38100" cap="rnd" cmpd="sng" algn="ctr">
              <a:solidFill>
                <a:srgbClr val="D9D9D6"/>
              </a:solidFill>
              <a:prstDash val="solid"/>
              <a:headEnd type="none" w="lg" len="med"/>
              <a:tailEnd type="none" w="lg" len="med"/>
            </a:ln>
            <a:effectLst>
              <a:outerShdw blurRad="63500" dist="63500" dir="2700000" algn="ctr" rotWithShape="0">
                <a:srgbClr val="737373">
                  <a:alpha val="20000"/>
                </a:srgb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Variable Small" pitchFamily="2" charset="0"/>
              </a:endParaRPr>
            </a:p>
          </p:txBody>
        </p:sp>
        <p:sp>
          <p:nvSpPr>
            <p:cNvPr id="41" name="TextBox 40">
              <a:extLst>
                <a:ext uri="{FF2B5EF4-FFF2-40B4-BE49-F238E27FC236}">
                  <a16:creationId xmlns:a16="http://schemas.microsoft.com/office/drawing/2014/main" id="{4CD2239D-1938-1349-64D9-D3C1D629FDF4}"/>
                </a:ext>
                <a:ext uri="{C183D7F6-B498-43B3-948B-1728B52AA6E4}">
                  <adec:decorative xmlns:adec="http://schemas.microsoft.com/office/drawing/2017/decorative" val="1"/>
                </a:ext>
              </a:extLst>
            </p:cNvPr>
            <p:cNvSpPr txBox="1"/>
            <p:nvPr/>
          </p:nvSpPr>
          <p:spPr>
            <a:xfrm>
              <a:off x="8235215" y="2154627"/>
              <a:ext cx="588618" cy="317799"/>
            </a:xfrm>
            <a:prstGeom prst="rect">
              <a:avLst/>
            </a:prstGeom>
            <a:noFill/>
          </p:spPr>
          <p:txBody>
            <a:bodyPr wrap="square" lIns="73152" tIns="0" rIns="0" bIns="0" rtlCol="0" anchor="ctr">
              <a:spAutoFit/>
            </a:bodyPr>
            <a:lstStyle/>
            <a:p>
              <a:pPr marL="0" marR="0" lvl="0" indent="0" algn="ctr" defTabSz="914367" rtl="0" eaLnBrk="1" fontAlgn="auto" latinLnBrk="0" hangingPunct="1">
                <a:spcBef>
                  <a:spcPts val="0"/>
                </a:spcBef>
                <a:spcAft>
                  <a:spcPts val="392"/>
                </a:spcAft>
                <a:buClr>
                  <a:srgbClr val="0078D3"/>
                </a:buClr>
                <a:buSzTx/>
                <a:buFontTx/>
                <a:buNone/>
                <a:tabLst/>
                <a:defRPr/>
              </a:pPr>
              <a:r>
                <a:rPr kumimoji="0" lang="en-US" sz="2800" b="1" i="0" u="none" strike="noStrike" kern="1200" cap="none" spc="0" normalizeH="0" baseline="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rPr>
                <a:t>79%</a:t>
              </a:r>
              <a:endParaRPr kumimoji="0" lang="en-US" sz="2800" b="1" i="0" u="none" strike="noStrike" kern="1200" cap="none" spc="0" normalizeH="0" baseline="3000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endParaRPr>
            </a:p>
          </p:txBody>
        </p:sp>
      </p:grpSp>
      <p:sp>
        <p:nvSpPr>
          <p:cNvPr id="68" name="Arc 67" descr="Example of an donut chart filling up ">
            <a:extLst>
              <a:ext uri="{FF2B5EF4-FFF2-40B4-BE49-F238E27FC236}">
                <a16:creationId xmlns:a16="http://schemas.microsoft.com/office/drawing/2014/main" id="{B79EC65B-7966-3082-909B-EFE294388097}"/>
              </a:ext>
              <a:ext uri="{C183D7F6-B498-43B3-948B-1728B52AA6E4}">
                <adec:decorative xmlns:adec="http://schemas.microsoft.com/office/drawing/2017/decorative" val="0"/>
              </a:ext>
            </a:extLst>
          </p:cNvPr>
          <p:cNvSpPr/>
          <p:nvPr/>
        </p:nvSpPr>
        <p:spPr bwMode="auto">
          <a:xfrm rot="180000">
            <a:off x="4733954" y="3143738"/>
            <a:ext cx="1030317" cy="1030317"/>
          </a:xfrm>
          <a:prstGeom prst="arc">
            <a:avLst>
              <a:gd name="adj1" fmla="val 16200000"/>
              <a:gd name="adj2" fmla="val 11808819"/>
            </a:avLst>
          </a:prstGeom>
          <a:noFill/>
          <a:ln w="38100" cap="rnd">
            <a:gradFill flip="none" rotWithShape="1">
              <a:gsLst>
                <a:gs pos="100000">
                  <a:srgbClr val="399A91"/>
                </a:gs>
                <a:gs pos="68000">
                  <a:srgbClr val="0078D4"/>
                </a:gs>
                <a:gs pos="0">
                  <a:srgbClr val="FF5C39"/>
                </a:gs>
                <a:gs pos="32000">
                  <a:srgbClr val="C73ECC"/>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spcBef>
                <a:spcPct val="0"/>
              </a:spcBef>
              <a:spcAft>
                <a:spcPct val="0"/>
              </a:spcAft>
              <a:buClrTx/>
              <a:buSzTx/>
              <a:buFontTx/>
              <a:buNone/>
              <a:tabLst/>
              <a:defRPr/>
            </a:pPr>
            <a:endParaRPr kumimoji="0" lang="en-US" sz="5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grpSp>
        <p:nvGrpSpPr>
          <p:cNvPr id="71" name="Group 70" descr="An object that describes the reported reduction for functional business roles.">
            <a:extLst>
              <a:ext uri="{FF2B5EF4-FFF2-40B4-BE49-F238E27FC236}">
                <a16:creationId xmlns:a16="http://schemas.microsoft.com/office/drawing/2014/main" id="{7FCDE8D5-2856-9C40-9093-804F692BEF60}"/>
              </a:ext>
            </a:extLst>
          </p:cNvPr>
          <p:cNvGrpSpPr/>
          <p:nvPr/>
        </p:nvGrpSpPr>
        <p:grpSpPr>
          <a:xfrm>
            <a:off x="4707698" y="4322467"/>
            <a:ext cx="2417996" cy="792157"/>
            <a:chOff x="1180575" y="4498484"/>
            <a:chExt cx="2417996" cy="792157"/>
          </a:xfrm>
        </p:grpSpPr>
        <p:sp>
          <p:nvSpPr>
            <p:cNvPr id="60" name="TextBox 59">
              <a:extLst>
                <a:ext uri="{FF2B5EF4-FFF2-40B4-BE49-F238E27FC236}">
                  <a16:creationId xmlns:a16="http://schemas.microsoft.com/office/drawing/2014/main" id="{5171F198-B0A6-25F4-99CA-E70F26A28D62}"/>
                </a:ext>
              </a:extLst>
            </p:cNvPr>
            <p:cNvSpPr txBox="1"/>
            <p:nvPr/>
          </p:nvSpPr>
          <p:spPr>
            <a:xfrm>
              <a:off x="1203037" y="4798198"/>
              <a:ext cx="2037375" cy="492443"/>
            </a:xfrm>
            <a:prstGeom prst="rect">
              <a:avLst/>
            </a:prstGeom>
            <a:noFill/>
          </p:spPr>
          <p:txBody>
            <a:bodyPr wrap="square" lIns="0" tIns="0" rIns="0" bIns="0" rtlCol="0">
              <a:spAutoFit/>
            </a:bodyPr>
            <a:lstStyle/>
            <a:p>
              <a:pPr lvl="0">
                <a:defRPr/>
              </a:pPr>
              <a:r>
                <a:rPr lang="en-US" sz="1600" kern="0" noProof="0">
                  <a:cs typeface="Segoe UI"/>
                  <a:sym typeface="Segoe UI"/>
                  <a:rtl val="0"/>
                </a:rPr>
                <a:t>Reported a reduction in administrative tasks</a:t>
              </a:r>
            </a:p>
          </p:txBody>
        </p:sp>
        <p:sp>
          <p:nvSpPr>
            <p:cNvPr id="61" name="TextBox 60">
              <a:extLst>
                <a:ext uri="{FF2B5EF4-FFF2-40B4-BE49-F238E27FC236}">
                  <a16:creationId xmlns:a16="http://schemas.microsoft.com/office/drawing/2014/main" id="{93B99B52-2F23-0983-1B12-E27D00BC62E6}"/>
                </a:ext>
              </a:extLst>
            </p:cNvPr>
            <p:cNvSpPr txBox="1"/>
            <p:nvPr/>
          </p:nvSpPr>
          <p:spPr>
            <a:xfrm>
              <a:off x="1180575" y="4498484"/>
              <a:ext cx="2417996" cy="246221"/>
            </a:xfrm>
            <a:prstGeom prst="rect">
              <a:avLst/>
            </a:prstGeom>
            <a:noFill/>
          </p:spPr>
          <p:txBody>
            <a:bodyPr wrap="square" lIns="0" tIns="0" rIns="0" bIns="0" rtlCol="0">
              <a:spAutoFit/>
            </a:bodyPr>
            <a:lstStyle/>
            <a:p>
              <a:pPr lvl="0">
                <a:defRPr/>
              </a:pPr>
              <a:r>
                <a:rPr lang="en-US" sz="1600" b="1" u="sng" kern="0" noProof="0">
                  <a:latin typeface="+mj-lt"/>
                  <a:cs typeface="Segoe UI"/>
                  <a:sym typeface="Segoe UI"/>
                  <a:rtl val="0"/>
                </a:rPr>
                <a:t>Functional business roles</a:t>
              </a:r>
            </a:p>
          </p:txBody>
        </p:sp>
      </p:grpSp>
      <p:grpSp>
        <p:nvGrpSpPr>
          <p:cNvPr id="7" name="Group 6" descr="An object displaying 75% for data information technology professional roles.">
            <a:extLst>
              <a:ext uri="{FF2B5EF4-FFF2-40B4-BE49-F238E27FC236}">
                <a16:creationId xmlns:a16="http://schemas.microsoft.com/office/drawing/2014/main" id="{78884326-A940-A28F-5D51-8C3EE377B4B3}"/>
              </a:ext>
            </a:extLst>
          </p:cNvPr>
          <p:cNvGrpSpPr/>
          <p:nvPr/>
        </p:nvGrpSpPr>
        <p:grpSpPr>
          <a:xfrm>
            <a:off x="8378175" y="3140086"/>
            <a:ext cx="1030317" cy="1030317"/>
            <a:chOff x="8177478" y="1933573"/>
            <a:chExt cx="759907" cy="759907"/>
          </a:xfrm>
        </p:grpSpPr>
        <p:sp>
          <p:nvSpPr>
            <p:cNvPr id="8" name="Oval 7">
              <a:extLst>
                <a:ext uri="{FF2B5EF4-FFF2-40B4-BE49-F238E27FC236}">
                  <a16:creationId xmlns:a16="http://schemas.microsoft.com/office/drawing/2014/main" id="{05EF669F-CFEC-C4EC-9D68-26B6F038E41C}"/>
                </a:ext>
                <a:ext uri="{C183D7F6-B498-43B3-948B-1728B52AA6E4}">
                  <adec:decorative xmlns:adec="http://schemas.microsoft.com/office/drawing/2017/decorative" val="1"/>
                </a:ext>
              </a:extLst>
            </p:cNvPr>
            <p:cNvSpPr/>
            <p:nvPr/>
          </p:nvSpPr>
          <p:spPr bwMode="auto">
            <a:xfrm>
              <a:off x="8177478" y="1933573"/>
              <a:ext cx="759907" cy="759907"/>
            </a:xfrm>
            <a:prstGeom prst="ellipse">
              <a:avLst/>
            </a:prstGeom>
            <a:noFill/>
            <a:ln w="38100" cap="rnd" cmpd="sng" algn="ctr">
              <a:solidFill>
                <a:srgbClr val="D9D9D6"/>
              </a:solidFill>
              <a:prstDash val="solid"/>
              <a:headEnd type="none" w="lg" len="med"/>
              <a:tailEnd type="none" w="lg" len="med"/>
            </a:ln>
            <a:effectLst>
              <a:outerShdw blurRad="63500" dist="63500" dir="2700000" algn="ctr" rotWithShape="0">
                <a:srgbClr val="737373">
                  <a:alpha val="20000"/>
                </a:srgb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Variable Small" pitchFamily="2" charset="0"/>
              </a:endParaRPr>
            </a:p>
          </p:txBody>
        </p:sp>
        <p:sp>
          <p:nvSpPr>
            <p:cNvPr id="9" name="TextBox 8">
              <a:extLst>
                <a:ext uri="{FF2B5EF4-FFF2-40B4-BE49-F238E27FC236}">
                  <a16:creationId xmlns:a16="http://schemas.microsoft.com/office/drawing/2014/main" id="{06C32938-125F-3AC3-55FD-16EC8F4A41B3}"/>
                </a:ext>
                <a:ext uri="{C183D7F6-B498-43B3-948B-1728B52AA6E4}">
                  <adec:decorative xmlns:adec="http://schemas.microsoft.com/office/drawing/2017/decorative" val="1"/>
                </a:ext>
              </a:extLst>
            </p:cNvPr>
            <p:cNvSpPr txBox="1"/>
            <p:nvPr/>
          </p:nvSpPr>
          <p:spPr>
            <a:xfrm>
              <a:off x="8235215" y="2154627"/>
              <a:ext cx="588618" cy="317799"/>
            </a:xfrm>
            <a:prstGeom prst="rect">
              <a:avLst/>
            </a:prstGeom>
            <a:noFill/>
          </p:spPr>
          <p:txBody>
            <a:bodyPr wrap="square" lIns="73152" tIns="0" rIns="0" bIns="0" rtlCol="0" anchor="ctr">
              <a:spAutoFit/>
            </a:bodyPr>
            <a:lstStyle/>
            <a:p>
              <a:pPr marL="0" marR="0" lvl="0" indent="0" algn="ctr" defTabSz="914367" rtl="0" eaLnBrk="1" fontAlgn="auto" latinLnBrk="0" hangingPunct="1">
                <a:spcBef>
                  <a:spcPts val="0"/>
                </a:spcBef>
                <a:spcAft>
                  <a:spcPts val="392"/>
                </a:spcAft>
                <a:buClr>
                  <a:srgbClr val="0078D3"/>
                </a:buClr>
                <a:buSzTx/>
                <a:buFontTx/>
                <a:buNone/>
                <a:tabLst/>
                <a:defRPr/>
              </a:pPr>
              <a:r>
                <a:rPr kumimoji="0" lang="en-US" sz="2800" b="1" i="0" u="none" strike="noStrike" kern="1200" cap="none" spc="0" normalizeH="0" baseline="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rPr>
                <a:t>75%</a:t>
              </a:r>
              <a:endParaRPr kumimoji="0" lang="en-US" sz="2800" b="1" i="0" u="none" strike="noStrike" kern="1200" cap="none" spc="0" normalizeH="0" baseline="3000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endParaRPr>
            </a:p>
          </p:txBody>
        </p:sp>
        <p:sp>
          <p:nvSpPr>
            <p:cNvPr id="12" name="Arc 11" descr="Example of an donut chart filling up ">
              <a:extLst>
                <a:ext uri="{FF2B5EF4-FFF2-40B4-BE49-F238E27FC236}">
                  <a16:creationId xmlns:a16="http://schemas.microsoft.com/office/drawing/2014/main" id="{A1948154-7BF9-2B8F-30D7-B411E7FF7360}"/>
                </a:ext>
                <a:ext uri="{C183D7F6-B498-43B3-948B-1728B52AA6E4}">
                  <adec:decorative xmlns:adec="http://schemas.microsoft.com/office/drawing/2017/decorative" val="0"/>
                </a:ext>
              </a:extLst>
            </p:cNvPr>
            <p:cNvSpPr/>
            <p:nvPr/>
          </p:nvSpPr>
          <p:spPr bwMode="auto">
            <a:xfrm rot="180000">
              <a:off x="8177478" y="1933573"/>
              <a:ext cx="759907" cy="759907"/>
            </a:xfrm>
            <a:prstGeom prst="arc">
              <a:avLst>
                <a:gd name="adj1" fmla="val 16200000"/>
                <a:gd name="adj2" fmla="val 10661673"/>
              </a:avLst>
            </a:prstGeom>
            <a:noFill/>
            <a:ln w="38100" cap="rnd">
              <a:gradFill flip="none" rotWithShape="1">
                <a:gsLst>
                  <a:gs pos="100000">
                    <a:srgbClr val="399A91"/>
                  </a:gs>
                  <a:gs pos="68000">
                    <a:srgbClr val="0078D4"/>
                  </a:gs>
                  <a:gs pos="0">
                    <a:srgbClr val="FF5C39"/>
                  </a:gs>
                  <a:gs pos="32000">
                    <a:srgbClr val="C73ECC"/>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spcBef>
                  <a:spcPct val="0"/>
                </a:spcBef>
                <a:spcAft>
                  <a:spcPct val="0"/>
                </a:spcAft>
                <a:buClrTx/>
                <a:buSzTx/>
                <a:buFontTx/>
                <a:buNone/>
                <a:tabLst/>
                <a:defRPr/>
              </a:pPr>
              <a:endParaRPr kumimoji="0" lang="en-US" sz="5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grpSp>
      <p:grpSp>
        <p:nvGrpSpPr>
          <p:cNvPr id="73" name="Group 72" descr="Object of Data and Information Technology professional roles.">
            <a:extLst>
              <a:ext uri="{FF2B5EF4-FFF2-40B4-BE49-F238E27FC236}">
                <a16:creationId xmlns:a16="http://schemas.microsoft.com/office/drawing/2014/main" id="{5F7965F9-0AFF-9940-3A5A-3D5D0956F4BC}"/>
              </a:ext>
            </a:extLst>
          </p:cNvPr>
          <p:cNvGrpSpPr/>
          <p:nvPr/>
        </p:nvGrpSpPr>
        <p:grpSpPr>
          <a:xfrm>
            <a:off x="8378175" y="4295110"/>
            <a:ext cx="3184809" cy="787147"/>
            <a:chOff x="8071366" y="6025082"/>
            <a:chExt cx="3184809" cy="787147"/>
          </a:xfrm>
        </p:grpSpPr>
        <p:sp>
          <p:nvSpPr>
            <p:cNvPr id="56" name="TextBox 55">
              <a:extLst>
                <a:ext uri="{FF2B5EF4-FFF2-40B4-BE49-F238E27FC236}">
                  <a16:creationId xmlns:a16="http://schemas.microsoft.com/office/drawing/2014/main" id="{61CF091A-9B70-4C11-6406-CD425F7073B2}"/>
                </a:ext>
              </a:extLst>
            </p:cNvPr>
            <p:cNvSpPr txBox="1"/>
            <p:nvPr/>
          </p:nvSpPr>
          <p:spPr>
            <a:xfrm>
              <a:off x="8071366" y="6319786"/>
              <a:ext cx="3184809" cy="492443"/>
            </a:xfrm>
            <a:prstGeom prst="rect">
              <a:avLst/>
            </a:prstGeom>
            <a:noFill/>
          </p:spPr>
          <p:txBody>
            <a:bodyPr wrap="square" lIns="0" tIns="0" rIns="0" bIns="0" rtlCol="0">
              <a:spAutoFit/>
            </a:bodyPr>
            <a:lstStyle/>
            <a:p>
              <a:pPr lvl="0">
                <a:defRPr/>
              </a:pPr>
              <a:r>
                <a:rPr lang="en-US" sz="1600" kern="0" noProof="0">
                  <a:cs typeface="Segoe UI"/>
                  <a:sym typeface="Segoe UI"/>
                  <a:rtl val="0"/>
                </a:rPr>
                <a:t>Spent less time searching for information</a:t>
              </a:r>
            </a:p>
          </p:txBody>
        </p:sp>
        <p:sp>
          <p:nvSpPr>
            <p:cNvPr id="57" name="TextBox 56">
              <a:extLst>
                <a:ext uri="{FF2B5EF4-FFF2-40B4-BE49-F238E27FC236}">
                  <a16:creationId xmlns:a16="http://schemas.microsoft.com/office/drawing/2014/main" id="{86712751-05FF-3B77-4F64-19C5A9C44E4C}"/>
                </a:ext>
              </a:extLst>
            </p:cNvPr>
            <p:cNvSpPr txBox="1"/>
            <p:nvPr/>
          </p:nvSpPr>
          <p:spPr>
            <a:xfrm>
              <a:off x="8071367" y="6025082"/>
              <a:ext cx="2996550" cy="246221"/>
            </a:xfrm>
            <a:prstGeom prst="rect">
              <a:avLst/>
            </a:prstGeom>
            <a:noFill/>
          </p:spPr>
          <p:txBody>
            <a:bodyPr wrap="square" lIns="0" tIns="0" rIns="0" bIns="0" rtlCol="0">
              <a:spAutoFit/>
            </a:bodyPr>
            <a:lstStyle/>
            <a:p>
              <a:pPr lvl="0">
                <a:defRPr/>
              </a:pPr>
              <a:r>
                <a:rPr lang="en-US" sz="1600" b="1" u="sng" kern="0" noProof="0">
                  <a:latin typeface="+mj-lt"/>
                  <a:cs typeface="Segoe UI"/>
                  <a:sym typeface="Segoe UI"/>
                  <a:rtl val="0"/>
                </a:rPr>
                <a:t>Data &amp; IT professionals</a:t>
              </a:r>
            </a:p>
          </p:txBody>
        </p:sp>
      </p:grpSp>
      <p:sp>
        <p:nvSpPr>
          <p:cNvPr id="49" name="Footer Placeholder 25">
            <a:extLst>
              <a:ext uri="{FF2B5EF4-FFF2-40B4-BE49-F238E27FC236}">
                <a16:creationId xmlns:a16="http://schemas.microsoft.com/office/drawing/2014/main" id="{48971A8B-81E4-A333-DD75-F953EC6B60A7}"/>
              </a:ext>
            </a:extLst>
          </p:cNvPr>
          <p:cNvSpPr>
            <a:spLocks noGrp="1"/>
          </p:cNvSpPr>
          <p:nvPr>
            <p:ph type="ftr" sz="quarter" idx="4294967295"/>
          </p:nvPr>
        </p:nvSpPr>
        <p:spPr>
          <a:xfrm>
            <a:off x="584200" y="6421438"/>
            <a:ext cx="4151313" cy="196850"/>
          </a:xfrm>
          <a:prstGeom prst="rect">
            <a:avLst/>
          </a:prstGeom>
        </p:spPr>
        <p:txBody>
          <a:bodyPr l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 Copyright Microsoft Corporation. All rights reserved.</a:t>
            </a:r>
          </a:p>
        </p:txBody>
      </p:sp>
      <p:sp>
        <p:nvSpPr>
          <p:cNvPr id="40" name="TextBox 39">
            <a:extLst>
              <a:ext uri="{FF2B5EF4-FFF2-40B4-BE49-F238E27FC236}">
                <a16:creationId xmlns:a16="http://schemas.microsoft.com/office/drawing/2014/main" id="{983373E6-8C29-3E95-36B9-F6523152A815}"/>
              </a:ext>
            </a:extLst>
          </p:cNvPr>
          <p:cNvSpPr txBox="1"/>
          <p:nvPr/>
        </p:nvSpPr>
        <p:spPr>
          <a:xfrm>
            <a:off x="5172198" y="6369847"/>
            <a:ext cx="675505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ea typeface="+mn-ea"/>
                <a:cs typeface="Segoe UI"/>
                <a:sym typeface="Segoe UI"/>
                <a:hlinkClick r:id="rId5">
                  <a:extLst>
                    <a:ext uri="{A12FA001-AC4F-418D-AE19-62706E023703}">
                      <ahyp:hlinkClr xmlns:ahyp="http://schemas.microsoft.com/office/drawing/2018/hyperlinkcolor" val="tx"/>
                    </a:ext>
                  </a:extLst>
                </a:hlinkClick>
                <a:rtl val="0"/>
              </a:rPr>
              <a:t>Work trend Index Annual Report: Will AI Fix Work?</a:t>
            </a:r>
            <a:r>
              <a:rPr kumimoji="0" lang="en-US" sz="900" b="0" i="0" u="none" strike="noStrike" kern="0" cap="none" spc="0" normalizeH="0" baseline="0" noProof="0">
                <a:ln>
                  <a:noFill/>
                </a:ln>
                <a:solidFill>
                  <a:srgbClr val="0078D4"/>
                </a:solidFill>
                <a:effectLst/>
                <a:uLnTx/>
                <a:uFillTx/>
                <a:latin typeface="Segoe UI"/>
                <a:ea typeface="+mn-ea"/>
                <a:cs typeface="Segoe UI"/>
                <a:sym typeface="Segoe UI"/>
                <a:rtl val="0"/>
              </a:rPr>
              <a:t> </a:t>
            </a:r>
            <a:r>
              <a:rPr kumimoji="0" lang="en-US" sz="900" b="0" i="0" u="none" strike="noStrike" kern="0" cap="none" spc="0" normalizeH="0" baseline="0" noProof="0">
                <a:ln>
                  <a:noFill/>
                </a:ln>
                <a:solidFill>
                  <a:srgbClr val="1A1A1A"/>
                </a:solidFill>
                <a:effectLst/>
                <a:uLnTx/>
                <a:uFillTx/>
                <a:latin typeface="Segoe UI"/>
                <a:ea typeface="+mn-ea"/>
                <a:cs typeface="Segoe UI"/>
                <a:sym typeface="Segoe UI"/>
                <a:rtl val="0"/>
              </a:rPr>
              <a:t>Microsoft. 9 May 2023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6">
                  <a:extLst>
                    <a:ext uri="{A12FA001-AC4F-418D-AE19-62706E023703}">
                      <ahyp:hlinkClr xmlns:ahyp="http://schemas.microsoft.com/office/drawing/2018/hyperlinkcolor" val="tx"/>
                    </a:ext>
                  </a:extLst>
                </a:hlinkClick>
              </a:rPr>
              <a:t>Microsoft Work Trend Index: What can Copilot’s Earliest Users Teach Us About Generative AI at Work?</a:t>
            </a:r>
            <a:r>
              <a:rPr kumimoji="0" lang="en-US" sz="9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 </a:t>
            </a:r>
            <a:r>
              <a:rPr kumimoji="0" lang="en-US" sz="9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Microsoft. 15 November 2023</a:t>
            </a:r>
          </a:p>
        </p:txBody>
      </p:sp>
    </p:spTree>
    <p:extLst>
      <p:ext uri="{BB962C8B-B14F-4D97-AF65-F5344CB8AC3E}">
        <p14:creationId xmlns:p14="http://schemas.microsoft.com/office/powerpoint/2010/main" val="2213823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292A6-D0E8-08AF-4708-4482D3D3B204}"/>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643295C4-EE0D-51AB-08FE-15A8FB00E040}"/>
              </a:ext>
              <a:ext uri="{C183D7F6-B498-43B3-948B-1728B52AA6E4}">
                <adec:decorative xmlns:adec="http://schemas.microsoft.com/office/drawing/2017/decorative" val="1"/>
              </a:ext>
            </a:extLst>
          </p:cNvPr>
          <p:cNvPicPr>
            <a:picLocks noChangeAspect="1"/>
          </p:cNvPicPr>
          <p:nvPr/>
        </p:nvPicPr>
        <p:blipFill>
          <a:blip r:embed="rId3"/>
          <a:srcRect r="35897"/>
          <a:stretch/>
        </p:blipFill>
        <p:spPr>
          <a:xfrm rot="16200000">
            <a:off x="10112531" y="-574255"/>
            <a:ext cx="1505214" cy="2653726"/>
          </a:xfrm>
          <a:prstGeom prst="rect">
            <a:avLst/>
          </a:prstGeom>
        </p:spPr>
      </p:pic>
      <p:sp>
        <p:nvSpPr>
          <p:cNvPr id="14" name="Title 25">
            <a:extLst>
              <a:ext uri="{FF2B5EF4-FFF2-40B4-BE49-F238E27FC236}">
                <a16:creationId xmlns:a16="http://schemas.microsoft.com/office/drawing/2014/main" id="{CED45544-AA52-2493-6688-526558C2673F}"/>
              </a:ext>
            </a:extLst>
          </p:cNvPr>
          <p:cNvSpPr txBox="1">
            <a:spLocks noGrp="1"/>
          </p:cNvSpPr>
          <p:nvPr>
            <p:ph type="title"/>
          </p:nvPr>
        </p:nvSpPr>
        <p:spPr>
          <a:xfrm>
            <a:off x="588263" y="478150"/>
            <a:ext cx="11018520"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noProof="0"/>
              <a:t>Why AI now? (2 of 2)</a:t>
            </a:r>
            <a:endParaRPr kumimoji="0" lang="en-US" b="0" i="0" u="none" strike="noStrike" kern="1200" cap="none" spc="0" normalizeH="0" baseline="0" noProof="0">
              <a:ln w="3175">
                <a:noFill/>
              </a:ln>
              <a:effectLst/>
              <a:uLnTx/>
              <a:uFillTx/>
              <a:ea typeface="+mn-ea"/>
              <a:cs typeface="Segoe UI" pitchFamily="34" charset="0"/>
            </a:endParaRPr>
          </a:p>
        </p:txBody>
      </p:sp>
      <p:sp>
        <p:nvSpPr>
          <p:cNvPr id="44" name="TextBox 43">
            <a:extLst>
              <a:ext uri="{FF2B5EF4-FFF2-40B4-BE49-F238E27FC236}">
                <a16:creationId xmlns:a16="http://schemas.microsoft.com/office/drawing/2014/main" id="{FC2AE3BF-FA75-AEF5-F408-9317A46EE3E4}"/>
              </a:ext>
            </a:extLst>
          </p:cNvPr>
          <p:cNvSpPr txBox="1"/>
          <p:nvPr/>
        </p:nvSpPr>
        <p:spPr>
          <a:xfrm>
            <a:off x="725626" y="1286004"/>
            <a:ext cx="714405" cy="707886"/>
          </a:xfrm>
          <a:prstGeom prst="rect">
            <a:avLst/>
          </a:prstGeom>
          <a:noFill/>
        </p:spPr>
        <p:txBody>
          <a:bodyPr wrap="square">
            <a:spAutoFit/>
          </a:bodyPr>
          <a:lstStyle/>
          <a:p>
            <a:pPr defTabSz="1371600">
              <a:tabLst>
                <a:tab pos="1371600" algn="l"/>
              </a:tabLst>
              <a:defRPr/>
            </a:pPr>
            <a:r>
              <a:rPr lang="en-US" sz="4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33" name="TextBox 32">
            <a:extLst>
              <a:ext uri="{FF2B5EF4-FFF2-40B4-BE49-F238E27FC236}">
                <a16:creationId xmlns:a16="http://schemas.microsoft.com/office/drawing/2014/main" id="{5F32F23E-80C0-4E9D-30FA-76DC7D5B981C}"/>
              </a:ext>
            </a:extLst>
          </p:cNvPr>
          <p:cNvSpPr txBox="1"/>
          <p:nvPr/>
        </p:nvSpPr>
        <p:spPr>
          <a:xfrm>
            <a:off x="1222782" y="1293436"/>
            <a:ext cx="10243592" cy="707886"/>
          </a:xfrm>
          <a:prstGeom prst="rect">
            <a:avLst/>
          </a:prstGeom>
          <a:noFill/>
        </p:spPr>
        <p:txBody>
          <a:bodyPr wrap="square">
            <a:spAutoFit/>
          </a:bodyPr>
          <a:lstStyle/>
          <a:p>
            <a:pPr>
              <a:spcAft>
                <a:spcPts val="600"/>
              </a:spcAft>
            </a:pPr>
            <a:r>
              <a:rPr lang="en-US" sz="2000" b="1" noProof="0">
                <a:latin typeface="+mj-lt"/>
              </a:rPr>
              <a:t>AI is evolving rapidly</a:t>
            </a:r>
            <a:r>
              <a:rPr lang="en-US" sz="2000" noProof="0"/>
              <a:t>—what we see today is just the beginning. </a:t>
            </a:r>
            <a:br>
              <a:rPr lang="en-US" sz="2000" noProof="0"/>
            </a:br>
            <a:r>
              <a:rPr lang="en-US" sz="2000" noProof="0"/>
              <a:t>Those who experiment early will </a:t>
            </a:r>
            <a:r>
              <a:rPr lang="en-US" sz="2000" b="1" noProof="0">
                <a:latin typeface="+mj-lt"/>
              </a:rPr>
              <a:t>adapt more easily </a:t>
            </a:r>
            <a:r>
              <a:rPr lang="en-US" sz="2000" noProof="0"/>
              <a:t>as AI continues to advance.</a:t>
            </a:r>
          </a:p>
        </p:txBody>
      </p:sp>
      <p:pic>
        <p:nvPicPr>
          <p:cNvPr id="36" name="Picture 35">
            <a:extLst>
              <a:ext uri="{FF2B5EF4-FFF2-40B4-BE49-F238E27FC236}">
                <a16:creationId xmlns:a16="http://schemas.microsoft.com/office/drawing/2014/main" id="{2B7169B1-EDCD-DDA4-27CD-759023D4108D}"/>
              </a:ext>
              <a:ext uri="{C183D7F6-B498-43B3-948B-1728B52AA6E4}">
                <adec:decorative xmlns:adec="http://schemas.microsoft.com/office/drawing/2017/decorative" val="1"/>
              </a:ext>
            </a:extLst>
          </p:cNvPr>
          <p:cNvPicPr>
            <a:picLocks noChangeAspect="1"/>
          </p:cNvPicPr>
          <p:nvPr/>
        </p:nvPicPr>
        <p:blipFill>
          <a:blip r:embed="rId4"/>
          <a:srcRect r="49252"/>
          <a:stretch/>
        </p:blipFill>
        <p:spPr>
          <a:xfrm>
            <a:off x="11134151" y="1126923"/>
            <a:ext cx="1082829" cy="966093"/>
          </a:xfrm>
          <a:prstGeom prst="rect">
            <a:avLst/>
          </a:prstGeom>
        </p:spPr>
      </p:pic>
      <p:sp>
        <p:nvSpPr>
          <p:cNvPr id="2" name="Rectangle: Rounded Corners 1">
            <a:extLst>
              <a:ext uri="{FF2B5EF4-FFF2-40B4-BE49-F238E27FC236}">
                <a16:creationId xmlns:a16="http://schemas.microsoft.com/office/drawing/2014/main" id="{A7F6982C-8634-B0CA-4FA2-B3E7829FBA80}"/>
              </a:ext>
              <a:ext uri="{C183D7F6-B498-43B3-948B-1728B52AA6E4}">
                <adec:decorative xmlns:adec="http://schemas.microsoft.com/office/drawing/2017/decorative" val="1"/>
              </a:ext>
            </a:extLst>
          </p:cNvPr>
          <p:cNvSpPr/>
          <p:nvPr/>
        </p:nvSpPr>
        <p:spPr bwMode="auto">
          <a:xfrm>
            <a:off x="725626" y="2404376"/>
            <a:ext cx="4676553" cy="3623445"/>
          </a:xfrm>
          <a:prstGeom prst="roundRect">
            <a:avLst>
              <a:gd name="adj" fmla="val 3223"/>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kern="0" noProof="0">
              <a:solidFill>
                <a:srgbClr val="000000"/>
              </a:solidFill>
              <a:latin typeface="Segoe UI"/>
              <a:cs typeface="Segoe UI" pitchFamily="34" charset="0"/>
            </a:endParaRPr>
          </a:p>
        </p:txBody>
      </p:sp>
      <p:sp>
        <p:nvSpPr>
          <p:cNvPr id="15" name="TextBox 14">
            <a:extLst>
              <a:ext uri="{FF2B5EF4-FFF2-40B4-BE49-F238E27FC236}">
                <a16:creationId xmlns:a16="http://schemas.microsoft.com/office/drawing/2014/main" id="{3D0E1C04-BFF6-4810-E302-A623B24CEFB1}"/>
              </a:ext>
            </a:extLst>
          </p:cNvPr>
          <p:cNvSpPr txBox="1"/>
          <p:nvPr/>
        </p:nvSpPr>
        <p:spPr>
          <a:xfrm>
            <a:off x="951095" y="2700874"/>
            <a:ext cx="3148179" cy="378565"/>
          </a:xfrm>
          <a:prstGeom prst="rect">
            <a:avLst/>
          </a:prstGeom>
          <a:noFill/>
        </p:spPr>
        <p:txBody>
          <a:bodyPr wrap="square">
            <a:spAutoFit/>
          </a:body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lang="en-US" sz="2000" noProof="0">
                <a:latin typeface="+mj-lt"/>
              </a:rPr>
              <a:t>For example,</a:t>
            </a:r>
            <a:endParaRPr kumimoji="0" lang="en-US" sz="2000" b="1" i="0" u="none" strike="noStrike" kern="1200" cap="none" spc="0" normalizeH="0" baseline="0" noProof="0">
              <a:ln w="6350" cap="flat">
                <a:noFill/>
                <a:miter lim="800000"/>
              </a:ln>
              <a:effectLst/>
              <a:uLnTx/>
              <a:uFillTx/>
              <a:latin typeface="+mj-lt"/>
              <a:ea typeface="+mj-ea"/>
              <a:cs typeface="+mj-cs"/>
            </a:endParaRPr>
          </a:p>
        </p:txBody>
      </p:sp>
      <p:sp>
        <p:nvSpPr>
          <p:cNvPr id="16" name="TextBox 15">
            <a:extLst>
              <a:ext uri="{FF2B5EF4-FFF2-40B4-BE49-F238E27FC236}">
                <a16:creationId xmlns:a16="http://schemas.microsoft.com/office/drawing/2014/main" id="{FFC45281-6483-BFBA-29E1-7DC19809D511}"/>
              </a:ext>
            </a:extLst>
          </p:cNvPr>
          <p:cNvSpPr txBox="1"/>
          <p:nvPr/>
        </p:nvSpPr>
        <p:spPr>
          <a:xfrm>
            <a:off x="948157" y="3192526"/>
            <a:ext cx="4089370" cy="2585323"/>
          </a:xfrm>
          <a:prstGeom prst="rect">
            <a:avLst/>
          </a:prstGeom>
          <a:noFill/>
        </p:spPr>
        <p:txBody>
          <a:bodyPr wrap="square">
            <a:spAutoFit/>
          </a:bodyPr>
          <a:lstStyle/>
          <a:p>
            <a:r>
              <a:rPr lang="en-US" sz="1800" b="1" noProof="0"/>
              <a:t>AI Agents </a:t>
            </a:r>
            <a:r>
              <a:rPr lang="en-US" sz="1800" noProof="0"/>
              <a:t>(also known as virtual assistants) are smart software tools that can assist with various tasks based on your needs.</a:t>
            </a:r>
          </a:p>
          <a:p>
            <a:endParaRPr lang="en-US" sz="1800" noProof="0"/>
          </a:p>
          <a:p>
            <a:r>
              <a:rPr lang="en-US" sz="1800" noProof="0"/>
              <a:t>With </a:t>
            </a:r>
            <a:r>
              <a:rPr lang="en-US" sz="1800" noProof="0">
                <a:latin typeface="+mj-lt"/>
              </a:rPr>
              <a:t>Copilot Agent</a:t>
            </a:r>
            <a:r>
              <a:rPr lang="en-US" sz="1800" noProof="0"/>
              <a:t>, users can now create basic AI agents without coding, enabling automation and efficiency in their roles.</a:t>
            </a:r>
            <a:endParaRPr lang="en-US" sz="1800" b="1" noProof="0"/>
          </a:p>
        </p:txBody>
      </p:sp>
      <p:grpSp>
        <p:nvGrpSpPr>
          <p:cNvPr id="20" name="Group 19" descr="Screenshot of Microsoft Copilot Studio agent builder.">
            <a:extLst>
              <a:ext uri="{FF2B5EF4-FFF2-40B4-BE49-F238E27FC236}">
                <a16:creationId xmlns:a16="http://schemas.microsoft.com/office/drawing/2014/main" id="{44584818-8073-2DF8-422E-27B89F2F5D79}"/>
              </a:ext>
            </a:extLst>
          </p:cNvPr>
          <p:cNvGrpSpPr/>
          <p:nvPr/>
        </p:nvGrpSpPr>
        <p:grpSpPr>
          <a:xfrm>
            <a:off x="5699067" y="2387040"/>
            <a:ext cx="6230411" cy="3640781"/>
            <a:chOff x="5699067" y="2387040"/>
            <a:chExt cx="6230411" cy="3640781"/>
          </a:xfrm>
        </p:grpSpPr>
        <p:pic>
          <p:nvPicPr>
            <p:cNvPr id="18" name="Picture 17">
              <a:extLst>
                <a:ext uri="{FF2B5EF4-FFF2-40B4-BE49-F238E27FC236}">
                  <a16:creationId xmlns:a16="http://schemas.microsoft.com/office/drawing/2014/main" id="{BDDB2F93-FE09-882C-044D-6FF9E52CB17E}"/>
                </a:ext>
              </a:extLst>
            </p:cNvPr>
            <p:cNvPicPr>
              <a:picLocks noChangeAspect="1"/>
            </p:cNvPicPr>
            <p:nvPr/>
          </p:nvPicPr>
          <p:blipFill>
            <a:blip r:embed="rId5"/>
            <a:stretch>
              <a:fillRect/>
            </a:stretch>
          </p:blipFill>
          <p:spPr>
            <a:xfrm>
              <a:off x="6192642" y="2689824"/>
              <a:ext cx="5130923" cy="2814401"/>
            </a:xfrm>
            <a:prstGeom prst="rect">
              <a:avLst/>
            </a:prstGeom>
          </p:spPr>
        </p:pic>
        <p:pic>
          <p:nvPicPr>
            <p:cNvPr id="19" name="Picture 18">
              <a:extLst>
                <a:ext uri="{FF2B5EF4-FFF2-40B4-BE49-F238E27FC236}">
                  <a16:creationId xmlns:a16="http://schemas.microsoft.com/office/drawing/2014/main" id="{F008C1B8-9F06-3002-FCAF-AFB4CBF3B2CF}"/>
                </a:ext>
              </a:extLst>
            </p:cNvPr>
            <p:cNvPicPr>
              <a:picLocks/>
            </p:cNvPicPr>
            <p:nvPr/>
          </p:nvPicPr>
          <p:blipFill rotWithShape="1">
            <a:blip r:embed="rId6" cstate="print">
              <a:extLst>
                <a:ext uri="{28A0092B-C50C-407E-A947-70E740481C1C}">
                  <a14:useLocalDpi xmlns:a14="http://schemas.microsoft.com/office/drawing/2010/main"/>
                </a:ext>
              </a:extLst>
            </a:blip>
            <a:srcRect/>
            <a:stretch/>
          </p:blipFill>
          <p:spPr>
            <a:xfrm>
              <a:off x="5699067" y="2387040"/>
              <a:ext cx="6230411" cy="3640781"/>
            </a:xfrm>
            <a:prstGeom prst="rect">
              <a:avLst/>
            </a:prstGeom>
          </p:spPr>
        </p:pic>
      </p:grpSp>
      <p:grpSp>
        <p:nvGrpSpPr>
          <p:cNvPr id="25" name="Group 24">
            <a:extLst>
              <a:ext uri="{FF2B5EF4-FFF2-40B4-BE49-F238E27FC236}">
                <a16:creationId xmlns:a16="http://schemas.microsoft.com/office/drawing/2014/main" id="{53BCE4DA-7FDD-5084-2D2D-9F8A02D9C0CF}"/>
              </a:ext>
              <a:ext uri="{C183D7F6-B498-43B3-948B-1728B52AA6E4}">
                <adec:decorative xmlns:adec="http://schemas.microsoft.com/office/drawing/2017/decorative" val="1"/>
              </a:ext>
            </a:extLst>
          </p:cNvPr>
          <p:cNvGrpSpPr/>
          <p:nvPr/>
        </p:nvGrpSpPr>
        <p:grpSpPr>
          <a:xfrm>
            <a:off x="8465356" y="2184489"/>
            <a:ext cx="697832" cy="707886"/>
            <a:chOff x="4356839" y="2557229"/>
            <a:chExt cx="875724" cy="871771"/>
          </a:xfrm>
        </p:grpSpPr>
        <p:sp>
          <p:nvSpPr>
            <p:cNvPr id="24" name="Oval 23">
              <a:extLst>
                <a:ext uri="{FF2B5EF4-FFF2-40B4-BE49-F238E27FC236}">
                  <a16:creationId xmlns:a16="http://schemas.microsoft.com/office/drawing/2014/main" id="{004E1135-CA8F-6DE4-BC81-497A5BE25B45}"/>
                </a:ext>
              </a:extLst>
            </p:cNvPr>
            <p:cNvSpPr/>
            <p:nvPr/>
          </p:nvSpPr>
          <p:spPr bwMode="auto">
            <a:xfrm>
              <a:off x="4356839" y="2557229"/>
              <a:ext cx="875724" cy="871771"/>
            </a:xfrm>
            <a:prstGeom prst="ellipse">
              <a:avLst/>
            </a:prstGeom>
            <a:solidFill>
              <a:schemeClr val="bg1"/>
            </a:solidFill>
            <a:ln w="28575">
              <a:solidFill>
                <a:srgbClr val="E3E4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21" name="Picture 2">
              <a:extLst>
                <a:ext uri="{FF2B5EF4-FFF2-40B4-BE49-F238E27FC236}">
                  <a16:creationId xmlns:a16="http://schemas.microsoft.com/office/drawing/2014/main" id="{77836AA2-D618-813F-F823-1022F5E0CD85}"/>
                </a:ext>
                <a:ext uri="{C183D7F6-B498-43B3-948B-1728B52AA6E4}">
                  <adec:decorative xmlns:adec="http://schemas.microsoft.com/office/drawing/2017/decorative" val="1"/>
                </a:ext>
              </a:extLst>
            </p:cNvPr>
            <p:cNvPicPr>
              <a:picLocks noChangeAspect="1" noChangeArrowheads="1"/>
            </p:cNvPicPr>
            <p:nvPr/>
          </p:nvPicPr>
          <p:blipFill>
            <a:blip r:embed="rId7" cstate="print">
              <a:alphaModFix/>
              <a:extLst>
                <a:ext uri="{28A0092B-C50C-407E-A947-70E740481C1C}">
                  <a14:useLocalDpi xmlns:a14="http://schemas.microsoft.com/office/drawing/2010/main" val="0"/>
                </a:ext>
              </a:extLst>
            </a:blip>
            <a:srcRect/>
            <a:stretch>
              <a:fillRect/>
            </a:stretch>
          </p:blipFill>
          <p:spPr bwMode="auto">
            <a:xfrm>
              <a:off x="4519679" y="2709346"/>
              <a:ext cx="556211" cy="553997"/>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Footer Placeholder 25">
            <a:extLst>
              <a:ext uri="{FF2B5EF4-FFF2-40B4-BE49-F238E27FC236}">
                <a16:creationId xmlns:a16="http://schemas.microsoft.com/office/drawing/2014/main" id="{18FD7E61-BCDC-01A4-B0F9-2D101BC0A57F}"/>
              </a:ext>
            </a:extLst>
          </p:cNvPr>
          <p:cNvSpPr>
            <a:spLocks noGrp="1"/>
          </p:cNvSpPr>
          <p:nvPr>
            <p:ph type="ftr" sz="quarter" idx="4294967295"/>
          </p:nvPr>
        </p:nvSpPr>
        <p:spPr>
          <a:xfrm>
            <a:off x="584200" y="6421438"/>
            <a:ext cx="4151313" cy="196850"/>
          </a:xfrm>
          <a:prstGeom prst="rect">
            <a:avLst/>
          </a:prstGeom>
        </p:spPr>
        <p:txBody>
          <a:bodyPr l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 Copyright Microsoft Corporation. All rights reserved.</a:t>
            </a:r>
          </a:p>
        </p:txBody>
      </p:sp>
    </p:spTree>
    <p:extLst>
      <p:ext uri="{BB962C8B-B14F-4D97-AF65-F5344CB8AC3E}">
        <p14:creationId xmlns:p14="http://schemas.microsoft.com/office/powerpoint/2010/main" val="68050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B66D-D750-9D1E-E46C-FD98E5DA0634}"/>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A13B22F1-3057-D757-1BCE-D93F4002052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785788" y="5486400"/>
            <a:ext cx="2095500" cy="1371600"/>
          </a:xfrm>
          <a:prstGeom prst="rect">
            <a:avLst/>
          </a:prstGeom>
        </p:spPr>
      </p:pic>
      <p:pic>
        <p:nvPicPr>
          <p:cNvPr id="26" name="Picture 25">
            <a:extLst>
              <a:ext uri="{FF2B5EF4-FFF2-40B4-BE49-F238E27FC236}">
                <a16:creationId xmlns:a16="http://schemas.microsoft.com/office/drawing/2014/main" id="{37E06F7A-95A2-1CBC-3E5E-BAF22766CFE5}"/>
              </a:ext>
              <a:ext uri="{C183D7F6-B498-43B3-948B-1728B52AA6E4}">
                <adec:decorative xmlns:adec="http://schemas.microsoft.com/office/drawing/2017/decorative" val="1"/>
              </a:ext>
            </a:extLst>
          </p:cNvPr>
          <p:cNvPicPr>
            <a:picLocks noChangeAspect="1"/>
          </p:cNvPicPr>
          <p:nvPr/>
        </p:nvPicPr>
        <p:blipFill>
          <a:blip r:embed="rId5"/>
          <a:srcRect r="35897"/>
          <a:stretch/>
        </p:blipFill>
        <p:spPr>
          <a:xfrm>
            <a:off x="10268655" y="3467100"/>
            <a:ext cx="1923345" cy="3390900"/>
          </a:xfrm>
          <a:prstGeom prst="rect">
            <a:avLst/>
          </a:prstGeom>
        </p:spPr>
      </p:pic>
      <p:sp>
        <p:nvSpPr>
          <p:cNvPr id="47" name="Title 46">
            <a:extLst>
              <a:ext uri="{FF2B5EF4-FFF2-40B4-BE49-F238E27FC236}">
                <a16:creationId xmlns:a16="http://schemas.microsoft.com/office/drawing/2014/main" id="{46A605A4-F066-8C9E-5A38-FA4AAC89F022}"/>
              </a:ext>
            </a:extLst>
          </p:cNvPr>
          <p:cNvSpPr>
            <a:spLocks noGrp="1"/>
          </p:cNvSpPr>
          <p:nvPr>
            <p:ph type="title"/>
          </p:nvPr>
        </p:nvSpPr>
        <p:spPr>
          <a:xfrm>
            <a:off x="586740" y="455544"/>
            <a:ext cx="11018520" cy="553998"/>
          </a:xfrm>
        </p:spPr>
        <p:txBody>
          <a:bodyPr/>
          <a:lstStyle/>
          <a:p>
            <a:r>
              <a:rPr lang="en-US" noProof="0"/>
              <a:t>Meet your AI work buddy</a:t>
            </a:r>
          </a:p>
        </p:txBody>
      </p:sp>
      <p:sp>
        <p:nvSpPr>
          <p:cNvPr id="1050" name="2. Slide Title">
            <a:extLst>
              <a:ext uri="{FF2B5EF4-FFF2-40B4-BE49-F238E27FC236}">
                <a16:creationId xmlns:a16="http://schemas.microsoft.com/office/drawing/2014/main" id="{E49509AD-110D-7585-73A1-6ACF88F651D6}"/>
              </a:ext>
            </a:extLst>
          </p:cNvPr>
          <p:cNvSpPr txBox="1">
            <a:spLocks/>
          </p:cNvSpPr>
          <p:nvPr>
            <p:custDataLst>
              <p:tags r:id="rId1"/>
            </p:custDataLst>
          </p:nvPr>
        </p:nvSpPr>
        <p:spPr>
          <a:xfrm>
            <a:off x="586740" y="1087643"/>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en-US" sz="1800" b="1" i="0" u="none" strike="noStrike" kern="1200" cap="none" spc="0" normalizeH="0" baseline="0" noProof="0">
                <a:ln w="6350" cap="flat">
                  <a:noFill/>
                  <a:miter lim="800000"/>
                </a:ln>
                <a:effectLst/>
                <a:uLnTx/>
                <a:uFillTx/>
                <a:ea typeface="+mj-ea"/>
                <a:cs typeface="+mj-cs"/>
              </a:rPr>
              <a:t>Examples of how AI can help you with everyday tasks at work</a:t>
            </a:r>
          </a:p>
        </p:txBody>
      </p:sp>
      <p:pic>
        <p:nvPicPr>
          <p:cNvPr id="1052" name="Picture 1051">
            <a:extLst>
              <a:ext uri="{FF2B5EF4-FFF2-40B4-BE49-F238E27FC236}">
                <a16:creationId xmlns:a16="http://schemas.microsoft.com/office/drawing/2014/main" id="{78125F11-E73A-6994-E13B-B7D470AF4B79}"/>
              </a:ext>
              <a:ext uri="{C183D7F6-B498-43B3-948B-1728B52AA6E4}">
                <adec:decorative xmlns:adec="http://schemas.microsoft.com/office/drawing/2017/decorative" val="1"/>
              </a:ext>
            </a:extLst>
          </p:cNvPr>
          <p:cNvPicPr>
            <a:picLocks noChangeAspect="1"/>
          </p:cNvPicPr>
          <p:nvPr/>
        </p:nvPicPr>
        <p:blipFill>
          <a:blip r:embed="rId6"/>
          <a:srcRect r="41557"/>
          <a:stretch/>
        </p:blipFill>
        <p:spPr>
          <a:xfrm>
            <a:off x="10146873" y="-19601"/>
            <a:ext cx="2045127" cy="1812182"/>
          </a:xfrm>
          <a:prstGeom prst="rect">
            <a:avLst/>
          </a:prstGeom>
        </p:spPr>
      </p:pic>
      <p:pic>
        <p:nvPicPr>
          <p:cNvPr id="1051" name="Picture 2">
            <a:extLst>
              <a:ext uri="{FF2B5EF4-FFF2-40B4-BE49-F238E27FC236}">
                <a16:creationId xmlns:a16="http://schemas.microsoft.com/office/drawing/2014/main" id="{41407A61-CE89-A2E9-D1D7-20E7F34F54E2}"/>
              </a:ext>
              <a:ext uri="{C183D7F6-B498-43B3-948B-1728B52AA6E4}">
                <adec:decorative xmlns:adec="http://schemas.microsoft.com/office/drawing/2017/decorative" val="1"/>
              </a:ext>
            </a:extLst>
          </p:cNvPr>
          <p:cNvPicPr>
            <a:picLocks noChangeAspect="1" noChangeArrowheads="1"/>
          </p:cNvPicPr>
          <p:nvPr/>
        </p:nvPicPr>
        <p:blipFill>
          <a:blip r:embed="rId7" cstate="print">
            <a:alphaModFix/>
            <a:extLst>
              <a:ext uri="{28A0092B-C50C-407E-A947-70E740481C1C}">
                <a14:useLocalDpi xmlns:a14="http://schemas.microsoft.com/office/drawing/2010/main" val="0"/>
              </a:ext>
            </a:extLst>
          </a:blip>
          <a:srcRect/>
          <a:stretch>
            <a:fillRect/>
          </a:stretch>
        </p:blipFill>
        <p:spPr bwMode="auto">
          <a:xfrm>
            <a:off x="11473900" y="169139"/>
            <a:ext cx="556211" cy="553998"/>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8">
            <a:extLst>
              <a:ext uri="{FF2B5EF4-FFF2-40B4-BE49-F238E27FC236}">
                <a16:creationId xmlns:a16="http://schemas.microsoft.com/office/drawing/2014/main" id="{63A93515-DD34-2396-D305-4005F3DB65C6}"/>
              </a:ext>
              <a:ext uri="{C183D7F6-B498-43B3-948B-1728B52AA6E4}">
                <adec:decorative xmlns:adec="http://schemas.microsoft.com/office/drawing/2017/decorative" val="1"/>
              </a:ext>
            </a:extLst>
          </p:cNvPr>
          <p:cNvSpPr>
            <a:spLocks/>
          </p:cNvSpPr>
          <p:nvPr/>
        </p:nvSpPr>
        <p:spPr bwMode="auto">
          <a:xfrm>
            <a:off x="588963"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Rectangle 5">
            <a:hlinkClick r:id="" action="ppaction://noaction"/>
            <a:extLst>
              <a:ext uri="{FF2B5EF4-FFF2-40B4-BE49-F238E27FC236}">
                <a16:creationId xmlns:a16="http://schemas.microsoft.com/office/drawing/2014/main" id="{8A33364A-D1FE-437A-6856-93A1FF8B661F}"/>
              </a:ext>
              <a:ext uri="{C183D7F6-B498-43B3-948B-1728B52AA6E4}">
                <adec:decorative xmlns:adec="http://schemas.microsoft.com/office/drawing/2017/decorative" val="1"/>
              </a:ext>
            </a:extLst>
          </p:cNvPr>
          <p:cNvSpPr>
            <a:spLocks noGrp="1"/>
          </p:cNvSpPr>
          <p:nvPr/>
        </p:nvSpPr>
        <p:spPr bwMode="auto">
          <a:xfrm>
            <a:off x="592879" y="1724681"/>
            <a:ext cx="3544888"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39" name="Rectangle 38">
            <a:hlinkClick r:id="" action="ppaction://noaction"/>
            <a:extLst>
              <a:ext uri="{FF2B5EF4-FFF2-40B4-BE49-F238E27FC236}">
                <a16:creationId xmlns:a16="http://schemas.microsoft.com/office/drawing/2014/main" id="{CC592CED-36C2-0236-7C50-417FE971C52F}"/>
              </a:ext>
            </a:extLst>
          </p:cNvPr>
          <p:cNvSpPr>
            <a:spLocks noGrp="1"/>
          </p:cNvSpPr>
          <p:nvPr/>
        </p:nvSpPr>
        <p:spPr bwMode="auto">
          <a:xfrm>
            <a:off x="877888" y="1891183"/>
            <a:ext cx="2982912"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i="0" u="none" strike="noStrike" kern="1200" cap="none" spc="0" normalizeH="0" baseline="0" noProof="0">
                <a:ln w="3175">
                  <a:noFill/>
                </a:ln>
                <a:solidFill>
                  <a:schemeClr val="accent1"/>
                </a:solidFill>
                <a:effectLst/>
                <a:uLnTx/>
                <a:uFillTx/>
                <a:latin typeface="+mj-lt"/>
                <a:ea typeface="+mj-ea"/>
                <a:cs typeface="+mj-cs"/>
              </a:rPr>
              <a:t>Meeting &amp; Collaboration</a:t>
            </a:r>
          </a:p>
        </p:txBody>
      </p:sp>
      <p:sp>
        <p:nvSpPr>
          <p:cNvPr id="2" name="Freeform 8">
            <a:extLst>
              <a:ext uri="{FF2B5EF4-FFF2-40B4-BE49-F238E27FC236}">
                <a16:creationId xmlns:a16="http://schemas.microsoft.com/office/drawing/2014/main" id="{7DBCE669-1D09-81F1-ECAB-1FD0C7720D2C}"/>
              </a:ext>
              <a:ext uri="{C183D7F6-B498-43B3-948B-1728B52AA6E4}">
                <adec:decorative xmlns:adec="http://schemas.microsoft.com/office/drawing/2017/decorative" val="1"/>
              </a:ext>
            </a:extLst>
          </p:cNvPr>
          <p:cNvSpPr>
            <a:spLocks/>
          </p:cNvSpPr>
          <p:nvPr/>
        </p:nvSpPr>
        <p:spPr bwMode="auto">
          <a:xfrm>
            <a:off x="4322815"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Rectangle 4">
            <a:hlinkClick r:id="" action="ppaction://noaction"/>
            <a:extLst>
              <a:ext uri="{FF2B5EF4-FFF2-40B4-BE49-F238E27FC236}">
                <a16:creationId xmlns:a16="http://schemas.microsoft.com/office/drawing/2014/main" id="{02126629-4D4C-FA17-4F01-2B3B0FE886F0}"/>
              </a:ext>
              <a:ext uri="{C183D7F6-B498-43B3-948B-1728B52AA6E4}">
                <adec:decorative xmlns:adec="http://schemas.microsoft.com/office/drawing/2017/decorative" val="1"/>
              </a:ext>
            </a:extLst>
          </p:cNvPr>
          <p:cNvSpPr>
            <a:spLocks noGrp="1"/>
          </p:cNvSpPr>
          <p:nvPr/>
        </p:nvSpPr>
        <p:spPr bwMode="auto">
          <a:xfrm>
            <a:off x="4326731" y="1724681"/>
            <a:ext cx="3548804"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52" name="Rectangle 51">
            <a:hlinkClick r:id="" action="ppaction://noaction"/>
            <a:extLst>
              <a:ext uri="{FF2B5EF4-FFF2-40B4-BE49-F238E27FC236}">
                <a16:creationId xmlns:a16="http://schemas.microsoft.com/office/drawing/2014/main" id="{DE2AD65B-1F45-35C1-51D3-3B24E8721774}"/>
              </a:ext>
            </a:extLst>
          </p:cNvPr>
          <p:cNvSpPr>
            <a:spLocks noGrp="1"/>
          </p:cNvSpPr>
          <p:nvPr/>
        </p:nvSpPr>
        <p:spPr bwMode="auto">
          <a:xfrm>
            <a:off x="4614526" y="1891183"/>
            <a:ext cx="2980316"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i="0" u="none" strike="noStrike" kern="1200" cap="none" spc="0" normalizeH="0" baseline="0" noProof="0">
                <a:ln w="3175">
                  <a:noFill/>
                </a:ln>
                <a:solidFill>
                  <a:schemeClr val="accent2"/>
                </a:solidFill>
                <a:effectLst/>
                <a:uLnTx/>
                <a:uFillTx/>
                <a:latin typeface="+mj-lt"/>
                <a:ea typeface="+mj-ea"/>
                <a:cs typeface="+mj-cs"/>
              </a:rPr>
              <a:t>Content Generation</a:t>
            </a:r>
          </a:p>
        </p:txBody>
      </p:sp>
      <p:sp>
        <p:nvSpPr>
          <p:cNvPr id="3" name="Freeform 8">
            <a:extLst>
              <a:ext uri="{FF2B5EF4-FFF2-40B4-BE49-F238E27FC236}">
                <a16:creationId xmlns:a16="http://schemas.microsoft.com/office/drawing/2014/main" id="{C8A03D88-5D61-170F-CCDB-8FA085FE3A6E}"/>
              </a:ext>
              <a:ext uri="{C183D7F6-B498-43B3-948B-1728B52AA6E4}">
                <adec:decorative xmlns:adec="http://schemas.microsoft.com/office/drawing/2017/decorative" val="1"/>
              </a:ext>
            </a:extLst>
          </p:cNvPr>
          <p:cNvSpPr>
            <a:spLocks/>
          </p:cNvSpPr>
          <p:nvPr/>
        </p:nvSpPr>
        <p:spPr bwMode="auto">
          <a:xfrm>
            <a:off x="8056668"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ectangle 6">
            <a:hlinkClick r:id="" action="ppaction://noaction"/>
            <a:extLst>
              <a:ext uri="{FF2B5EF4-FFF2-40B4-BE49-F238E27FC236}">
                <a16:creationId xmlns:a16="http://schemas.microsoft.com/office/drawing/2014/main" id="{114ED90B-4628-0C9C-B04D-E25944FE23CC}"/>
              </a:ext>
              <a:ext uri="{C183D7F6-B498-43B3-948B-1728B52AA6E4}">
                <adec:decorative xmlns:adec="http://schemas.microsoft.com/office/drawing/2017/decorative" val="1"/>
              </a:ext>
            </a:extLst>
          </p:cNvPr>
          <p:cNvSpPr>
            <a:spLocks noGrp="1"/>
          </p:cNvSpPr>
          <p:nvPr/>
        </p:nvSpPr>
        <p:spPr bwMode="auto">
          <a:xfrm>
            <a:off x="8060584" y="1724681"/>
            <a:ext cx="3544888"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63" name="Rectangle 62">
            <a:hlinkClick r:id="" action="ppaction://noaction"/>
            <a:extLst>
              <a:ext uri="{FF2B5EF4-FFF2-40B4-BE49-F238E27FC236}">
                <a16:creationId xmlns:a16="http://schemas.microsoft.com/office/drawing/2014/main" id="{A43CB774-0145-FABE-4B90-F1B6D28E696D}"/>
              </a:ext>
            </a:extLst>
          </p:cNvPr>
          <p:cNvSpPr>
            <a:spLocks noGrp="1"/>
          </p:cNvSpPr>
          <p:nvPr/>
        </p:nvSpPr>
        <p:spPr bwMode="auto">
          <a:xfrm>
            <a:off x="8347627" y="1891183"/>
            <a:ext cx="2972242"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i="0" u="none" strike="noStrike" kern="1200" cap="none" spc="0" normalizeH="0" baseline="0" noProof="0">
                <a:ln w="3175">
                  <a:noFill/>
                </a:ln>
                <a:solidFill>
                  <a:schemeClr val="accent3"/>
                </a:solidFill>
                <a:effectLst/>
                <a:uLnTx/>
                <a:uFillTx/>
                <a:latin typeface="+mj-lt"/>
                <a:ea typeface="+mj-ea"/>
                <a:cs typeface="+mj-cs"/>
              </a:rPr>
              <a:t>Personal Productivity</a:t>
            </a:r>
          </a:p>
        </p:txBody>
      </p:sp>
      <p:grpSp>
        <p:nvGrpSpPr>
          <p:cNvPr id="1049" name="Group 1048" descr="An object of examples of how AI can help you with everyday tasks at work. ">
            <a:extLst>
              <a:ext uri="{FF2B5EF4-FFF2-40B4-BE49-F238E27FC236}">
                <a16:creationId xmlns:a16="http://schemas.microsoft.com/office/drawing/2014/main" id="{590DBEE0-7CE3-F8B9-BDD0-70703B4EF376}"/>
              </a:ext>
            </a:extLst>
          </p:cNvPr>
          <p:cNvGrpSpPr/>
          <p:nvPr/>
        </p:nvGrpSpPr>
        <p:grpSpPr>
          <a:xfrm>
            <a:off x="869846" y="2465157"/>
            <a:ext cx="10458659" cy="685566"/>
            <a:chOff x="869846" y="2636231"/>
            <a:chExt cx="10458659" cy="685566"/>
          </a:xfrm>
        </p:grpSpPr>
        <p:sp>
          <p:nvSpPr>
            <p:cNvPr id="8" name="Rectangle: Rounded Corners 7">
              <a:extLst>
                <a:ext uri="{FF2B5EF4-FFF2-40B4-BE49-F238E27FC236}">
                  <a16:creationId xmlns:a16="http://schemas.microsoft.com/office/drawing/2014/main" id="{10FE4908-C3A4-B953-B2E0-81C715EB8AAD}"/>
                </a:ext>
                <a:ext uri="{C183D7F6-B498-43B3-948B-1728B52AA6E4}">
                  <adec:decorative xmlns:adec="http://schemas.microsoft.com/office/drawing/2017/decorative" val="1"/>
                </a:ext>
              </a:extLst>
            </p:cNvPr>
            <p:cNvSpPr>
              <a:spLocks/>
            </p:cNvSpPr>
            <p:nvPr/>
          </p:nvSpPr>
          <p:spPr bwMode="auto">
            <a:xfrm>
              <a:off x="869846"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F89981B2-2219-EC35-2EB3-04300C9D7832}"/>
                </a:ext>
                <a:ext uri="{C183D7F6-B498-43B3-948B-1728B52AA6E4}">
                  <adec:decorative xmlns:adec="http://schemas.microsoft.com/office/drawing/2017/decorative" val="1"/>
                </a:ext>
              </a:extLst>
            </p:cNvPr>
            <p:cNvSpPr/>
            <p:nvPr/>
          </p:nvSpPr>
          <p:spPr bwMode="auto">
            <a:xfrm>
              <a:off x="2450785"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59B9F8D5-9B4A-A7B4-4DFC-293123C2CD03}"/>
                </a:ext>
                <a:ext uri="{C183D7F6-B498-43B3-948B-1728B52AA6E4}">
                  <adec:decorative xmlns:adec="http://schemas.microsoft.com/office/drawing/2017/decorative" val="1"/>
                </a:ext>
              </a:extLst>
            </p:cNvPr>
            <p:cNvSpPr/>
            <p:nvPr/>
          </p:nvSpPr>
          <p:spPr bwMode="auto">
            <a:xfrm>
              <a:off x="4603698"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D600EFBC-47F2-67C2-119B-B3282E5AB7B5}"/>
                </a:ext>
                <a:ext uri="{C183D7F6-B498-43B3-948B-1728B52AA6E4}">
                  <adec:decorative xmlns:adec="http://schemas.microsoft.com/office/drawing/2017/decorative" val="1"/>
                </a:ext>
              </a:extLst>
            </p:cNvPr>
            <p:cNvSpPr/>
            <p:nvPr/>
          </p:nvSpPr>
          <p:spPr bwMode="auto">
            <a:xfrm>
              <a:off x="6184637"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9AF886DD-5745-0723-153B-26655B3ABCE5}"/>
                </a:ext>
                <a:ext uri="{C183D7F6-B498-43B3-948B-1728B52AA6E4}">
                  <adec:decorative xmlns:adec="http://schemas.microsoft.com/office/drawing/2017/decorative" val="1"/>
                </a:ext>
              </a:extLst>
            </p:cNvPr>
            <p:cNvSpPr/>
            <p:nvPr/>
          </p:nvSpPr>
          <p:spPr bwMode="auto">
            <a:xfrm>
              <a:off x="8337551"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FB82651A-E5E9-82D1-F893-870EDAE55C1F}"/>
                </a:ext>
                <a:ext uri="{C183D7F6-B498-43B3-948B-1728B52AA6E4}">
                  <adec:decorative xmlns:adec="http://schemas.microsoft.com/office/drawing/2017/decorative" val="1"/>
                </a:ext>
              </a:extLst>
            </p:cNvPr>
            <p:cNvSpPr/>
            <p:nvPr/>
          </p:nvSpPr>
          <p:spPr bwMode="auto">
            <a:xfrm>
              <a:off x="9918490"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F53CDFFD-D1F1-88CF-1499-008BF17D24D7}"/>
                </a:ext>
              </a:extLst>
            </p:cNvPr>
            <p:cNvSpPr>
              <a:spLocks/>
            </p:cNvSpPr>
            <p:nvPr/>
          </p:nvSpPr>
          <p:spPr bwMode="auto">
            <a:xfrm>
              <a:off x="869846" y="2636231"/>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Automated</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agenda preparation</a:t>
              </a:r>
            </a:p>
          </p:txBody>
        </p:sp>
        <p:sp>
          <p:nvSpPr>
            <p:cNvPr id="45" name="Rectangle 44">
              <a:extLst>
                <a:ext uri="{FF2B5EF4-FFF2-40B4-BE49-F238E27FC236}">
                  <a16:creationId xmlns:a16="http://schemas.microsoft.com/office/drawing/2014/main" id="{BFF604A9-31FD-E3DE-55CD-9EB5CDD0F692}"/>
                </a:ext>
              </a:extLst>
            </p:cNvPr>
            <p:cNvSpPr>
              <a:spLocks/>
            </p:cNvSpPr>
            <p:nvPr/>
          </p:nvSpPr>
          <p:spPr bwMode="auto">
            <a:xfrm>
              <a:off x="2460993" y="2743952"/>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Recap. a</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meeting or chat </a:t>
              </a:r>
            </a:p>
          </p:txBody>
        </p:sp>
        <p:sp>
          <p:nvSpPr>
            <p:cNvPr id="54" name="Rectangle 53">
              <a:extLst>
                <a:ext uri="{FF2B5EF4-FFF2-40B4-BE49-F238E27FC236}">
                  <a16:creationId xmlns:a16="http://schemas.microsoft.com/office/drawing/2014/main" id="{D33D732B-FFB2-DC11-9E5A-FA75489E18E3}"/>
                </a:ext>
              </a:extLst>
            </p:cNvPr>
            <p:cNvSpPr>
              <a:spLocks/>
            </p:cNvSpPr>
            <p:nvPr/>
          </p:nvSpPr>
          <p:spPr bwMode="auto">
            <a:xfrm>
              <a:off x="4603698" y="2645057"/>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Transform</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existing text into another form</a:t>
              </a:r>
            </a:p>
          </p:txBody>
        </p:sp>
        <p:sp>
          <p:nvSpPr>
            <p:cNvPr id="58" name="Rectangle 57">
              <a:extLst>
                <a:ext uri="{FF2B5EF4-FFF2-40B4-BE49-F238E27FC236}">
                  <a16:creationId xmlns:a16="http://schemas.microsoft.com/office/drawing/2014/main" id="{F85FE668-2B49-9F66-0FD3-15059268B62E}"/>
                </a:ext>
              </a:extLst>
            </p:cNvPr>
            <p:cNvSpPr>
              <a:spLocks/>
            </p:cNvSpPr>
            <p:nvPr/>
          </p:nvSpPr>
          <p:spPr bwMode="auto">
            <a:xfrm>
              <a:off x="6184637" y="2708784"/>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Create</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first drafts</a:t>
              </a:r>
            </a:p>
          </p:txBody>
        </p:sp>
        <p:sp>
          <p:nvSpPr>
            <p:cNvPr id="1025" name="Rectangle 1024">
              <a:extLst>
                <a:ext uri="{FF2B5EF4-FFF2-40B4-BE49-F238E27FC236}">
                  <a16:creationId xmlns:a16="http://schemas.microsoft.com/office/drawing/2014/main" id="{EAF06673-A57D-524C-44D9-C627236B6153}"/>
                </a:ext>
              </a:extLst>
            </p:cNvPr>
            <p:cNvSpPr/>
            <p:nvPr/>
          </p:nvSpPr>
          <p:spPr bwMode="auto">
            <a:xfrm>
              <a:off x="8337551" y="2656779"/>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Author/get coaching on a new email</a:t>
              </a:r>
            </a:p>
          </p:txBody>
        </p:sp>
        <p:sp>
          <p:nvSpPr>
            <p:cNvPr id="1037" name="Rectangle 1036">
              <a:extLst>
                <a:ext uri="{FF2B5EF4-FFF2-40B4-BE49-F238E27FC236}">
                  <a16:creationId xmlns:a16="http://schemas.microsoft.com/office/drawing/2014/main" id="{EFF10390-9B19-5AE5-C69C-C4A5A7C1A8F3}"/>
                </a:ext>
              </a:extLst>
            </p:cNvPr>
            <p:cNvSpPr/>
            <p:nvPr/>
          </p:nvSpPr>
          <p:spPr bwMode="auto">
            <a:xfrm>
              <a:off x="9918490" y="2647954"/>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Q&amp;A and ideas generation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in chat</a:t>
              </a:r>
            </a:p>
          </p:txBody>
        </p:sp>
      </p:grpSp>
      <p:grpSp>
        <p:nvGrpSpPr>
          <p:cNvPr id="1048" name="Group 1047" descr="An object of examples of how AI can help you with everyday tasks at work. ">
            <a:extLst>
              <a:ext uri="{FF2B5EF4-FFF2-40B4-BE49-F238E27FC236}">
                <a16:creationId xmlns:a16="http://schemas.microsoft.com/office/drawing/2014/main" id="{A975CE9A-073A-91A7-8D8E-9E2AC1BF3DDB}"/>
              </a:ext>
            </a:extLst>
          </p:cNvPr>
          <p:cNvGrpSpPr/>
          <p:nvPr/>
        </p:nvGrpSpPr>
        <p:grpSpPr>
          <a:xfrm>
            <a:off x="869846" y="3378159"/>
            <a:ext cx="10458659" cy="683561"/>
            <a:chOff x="869846" y="3497421"/>
            <a:chExt cx="10458659" cy="683561"/>
          </a:xfrm>
        </p:grpSpPr>
        <p:sp>
          <p:nvSpPr>
            <p:cNvPr id="9" name="Rectangle: Rounded Corners 8">
              <a:extLst>
                <a:ext uri="{FF2B5EF4-FFF2-40B4-BE49-F238E27FC236}">
                  <a16:creationId xmlns:a16="http://schemas.microsoft.com/office/drawing/2014/main" id="{D7DA200A-F781-1BD7-70DA-0CA0D26F0779}"/>
                </a:ext>
                <a:ext uri="{C183D7F6-B498-43B3-948B-1728B52AA6E4}">
                  <adec:decorative xmlns:adec="http://schemas.microsoft.com/office/drawing/2017/decorative" val="1"/>
                </a:ext>
              </a:extLst>
            </p:cNvPr>
            <p:cNvSpPr/>
            <p:nvPr/>
          </p:nvSpPr>
          <p:spPr bwMode="auto">
            <a:xfrm>
              <a:off x="869846"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9E561308-2E75-E6BB-DB8C-94E69DE486FB}"/>
                </a:ext>
                <a:ext uri="{C183D7F6-B498-43B3-948B-1728B52AA6E4}">
                  <adec:decorative xmlns:adec="http://schemas.microsoft.com/office/drawing/2017/decorative" val="1"/>
                </a:ext>
              </a:extLst>
            </p:cNvPr>
            <p:cNvSpPr/>
            <p:nvPr/>
          </p:nvSpPr>
          <p:spPr bwMode="auto">
            <a:xfrm>
              <a:off x="2450785"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0420FA5D-033D-66C0-2C51-F0077EB7F896}"/>
                </a:ext>
                <a:ext uri="{C183D7F6-B498-43B3-948B-1728B52AA6E4}">
                  <adec:decorative xmlns:adec="http://schemas.microsoft.com/office/drawing/2017/decorative" val="1"/>
                </a:ext>
              </a:extLst>
            </p:cNvPr>
            <p:cNvSpPr/>
            <p:nvPr/>
          </p:nvSpPr>
          <p:spPr bwMode="auto">
            <a:xfrm>
              <a:off x="4603698"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76AAC917-E3AC-D8F9-44D4-73108594E903}"/>
                </a:ext>
                <a:ext uri="{C183D7F6-B498-43B3-948B-1728B52AA6E4}">
                  <adec:decorative xmlns:adec="http://schemas.microsoft.com/office/drawing/2017/decorative" val="1"/>
                </a:ext>
              </a:extLst>
            </p:cNvPr>
            <p:cNvSpPr/>
            <p:nvPr/>
          </p:nvSpPr>
          <p:spPr bwMode="auto">
            <a:xfrm>
              <a:off x="6184637"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2E9F9C26-CC4F-7A84-778D-7217C9C38C25}"/>
                </a:ext>
                <a:ext uri="{C183D7F6-B498-43B3-948B-1728B52AA6E4}">
                  <adec:decorative xmlns:adec="http://schemas.microsoft.com/office/drawing/2017/decorative" val="1"/>
                </a:ext>
              </a:extLst>
            </p:cNvPr>
            <p:cNvSpPr/>
            <p:nvPr/>
          </p:nvSpPr>
          <p:spPr bwMode="auto">
            <a:xfrm>
              <a:off x="8337551"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F50599D2-2941-52B3-BFE4-67DEB1026DCB}"/>
                </a:ext>
                <a:ext uri="{C183D7F6-B498-43B3-948B-1728B52AA6E4}">
                  <adec:decorative xmlns:adec="http://schemas.microsoft.com/office/drawing/2017/decorative" val="1"/>
                </a:ext>
              </a:extLst>
            </p:cNvPr>
            <p:cNvSpPr/>
            <p:nvPr/>
          </p:nvSpPr>
          <p:spPr bwMode="auto">
            <a:xfrm>
              <a:off x="9918490"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7F7F9666-0BBF-6F4B-4D7E-794E69CA0F8E}"/>
                </a:ext>
              </a:extLst>
            </p:cNvPr>
            <p:cNvSpPr>
              <a:spLocks/>
            </p:cNvSpPr>
            <p:nvPr/>
          </p:nvSpPr>
          <p:spPr bwMode="auto">
            <a:xfrm>
              <a:off x="869846" y="3624409"/>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Meeting summary and notes </a:t>
              </a:r>
            </a:p>
          </p:txBody>
        </p:sp>
        <p:sp>
          <p:nvSpPr>
            <p:cNvPr id="46" name="Rectangle 45">
              <a:extLst>
                <a:ext uri="{FF2B5EF4-FFF2-40B4-BE49-F238E27FC236}">
                  <a16:creationId xmlns:a16="http://schemas.microsoft.com/office/drawing/2014/main" id="{AFCFAB1E-9F7E-A883-CFE3-F19CA75B03BA}"/>
                </a:ext>
              </a:extLst>
            </p:cNvPr>
            <p:cNvSpPr>
              <a:spLocks/>
            </p:cNvSpPr>
            <p:nvPr/>
          </p:nvSpPr>
          <p:spPr bwMode="auto">
            <a:xfrm>
              <a:off x="2450785" y="3614135"/>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Live sentiment analysis</a:t>
              </a:r>
            </a:p>
          </p:txBody>
        </p:sp>
        <p:sp>
          <p:nvSpPr>
            <p:cNvPr id="55" name="Rectangle 54">
              <a:extLst>
                <a:ext uri="{FF2B5EF4-FFF2-40B4-BE49-F238E27FC236}">
                  <a16:creationId xmlns:a16="http://schemas.microsoft.com/office/drawing/2014/main" id="{D9068669-36EE-35DE-63BF-DC7C3660CACF}"/>
                </a:ext>
              </a:extLst>
            </p:cNvPr>
            <p:cNvSpPr>
              <a:spLocks/>
            </p:cNvSpPr>
            <p:nvPr/>
          </p:nvSpPr>
          <p:spPr bwMode="auto">
            <a:xfrm>
              <a:off x="4603698" y="3505690"/>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Edit and tailor content/ formatting</a:t>
              </a:r>
            </a:p>
          </p:txBody>
        </p:sp>
        <p:sp>
          <p:nvSpPr>
            <p:cNvPr id="59" name="Rectangle 58">
              <a:extLst>
                <a:ext uri="{FF2B5EF4-FFF2-40B4-BE49-F238E27FC236}">
                  <a16:creationId xmlns:a16="http://schemas.microsoft.com/office/drawing/2014/main" id="{ED171065-F639-4ECD-9465-0CBC2725C859}"/>
                </a:ext>
              </a:extLst>
            </p:cNvPr>
            <p:cNvSpPr>
              <a:spLocks/>
            </p:cNvSpPr>
            <p:nvPr/>
          </p:nvSpPr>
          <p:spPr bwMode="auto">
            <a:xfrm>
              <a:off x="6184637" y="3567969"/>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Add</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more context</a:t>
              </a:r>
            </a:p>
          </p:txBody>
        </p:sp>
        <p:sp>
          <p:nvSpPr>
            <p:cNvPr id="1035" name="Rectangle 1034">
              <a:extLst>
                <a:ext uri="{FF2B5EF4-FFF2-40B4-BE49-F238E27FC236}">
                  <a16:creationId xmlns:a16="http://schemas.microsoft.com/office/drawing/2014/main" id="{62B4ADB6-FBAE-CD52-C5E2-3566E713E298}"/>
                </a:ext>
              </a:extLst>
            </p:cNvPr>
            <p:cNvSpPr/>
            <p:nvPr/>
          </p:nvSpPr>
          <p:spPr bwMode="auto">
            <a:xfrm>
              <a:off x="8337551" y="3614861"/>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Suggested reply</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to threads</a:t>
              </a:r>
            </a:p>
          </p:txBody>
        </p:sp>
        <p:sp>
          <p:nvSpPr>
            <p:cNvPr id="1042" name="Rectangle 1041">
              <a:extLst>
                <a:ext uri="{FF2B5EF4-FFF2-40B4-BE49-F238E27FC236}">
                  <a16:creationId xmlns:a16="http://schemas.microsoft.com/office/drawing/2014/main" id="{9666960A-B6AF-50F8-8F91-C0DC6386C7BC}"/>
                </a:ext>
              </a:extLst>
            </p:cNvPr>
            <p:cNvSpPr/>
            <p:nvPr/>
          </p:nvSpPr>
          <p:spPr bwMode="auto">
            <a:xfrm>
              <a:off x="9918490" y="3614862"/>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Summarize </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notes</a:t>
              </a:r>
            </a:p>
          </p:txBody>
        </p:sp>
      </p:grpSp>
      <p:grpSp>
        <p:nvGrpSpPr>
          <p:cNvPr id="1047" name="Group 1046" descr="An object of examples of how AI can help you with everyday tasks at work. ">
            <a:extLst>
              <a:ext uri="{FF2B5EF4-FFF2-40B4-BE49-F238E27FC236}">
                <a16:creationId xmlns:a16="http://schemas.microsoft.com/office/drawing/2014/main" id="{3580F1B9-9CA4-2A9D-1728-B6AF03D39359}"/>
              </a:ext>
            </a:extLst>
          </p:cNvPr>
          <p:cNvGrpSpPr/>
          <p:nvPr/>
        </p:nvGrpSpPr>
        <p:grpSpPr>
          <a:xfrm>
            <a:off x="869846" y="4251982"/>
            <a:ext cx="10458659" cy="683561"/>
            <a:chOff x="869846" y="4235647"/>
            <a:chExt cx="10458659" cy="683561"/>
          </a:xfrm>
        </p:grpSpPr>
        <p:sp>
          <p:nvSpPr>
            <p:cNvPr id="10" name="Rectangle: Rounded Corners 9">
              <a:extLst>
                <a:ext uri="{FF2B5EF4-FFF2-40B4-BE49-F238E27FC236}">
                  <a16:creationId xmlns:a16="http://schemas.microsoft.com/office/drawing/2014/main" id="{CE5177AE-05F7-301B-D2C6-89A37184004A}"/>
                </a:ext>
                <a:ext uri="{C183D7F6-B498-43B3-948B-1728B52AA6E4}">
                  <adec:decorative xmlns:adec="http://schemas.microsoft.com/office/drawing/2017/decorative" val="1"/>
                </a:ext>
              </a:extLst>
            </p:cNvPr>
            <p:cNvSpPr/>
            <p:nvPr/>
          </p:nvSpPr>
          <p:spPr bwMode="auto">
            <a:xfrm>
              <a:off x="869846"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04247A7F-0D8A-8AEF-3E10-9D266C8732B4}"/>
                </a:ext>
                <a:ext uri="{C183D7F6-B498-43B3-948B-1728B52AA6E4}">
                  <adec:decorative xmlns:adec="http://schemas.microsoft.com/office/drawing/2017/decorative" val="1"/>
                </a:ext>
              </a:extLst>
            </p:cNvPr>
            <p:cNvSpPr/>
            <p:nvPr/>
          </p:nvSpPr>
          <p:spPr bwMode="auto">
            <a:xfrm>
              <a:off x="2450785"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4E35D196-7677-69CE-1AF3-7A71FC8D9065}"/>
                </a:ext>
                <a:ext uri="{C183D7F6-B498-43B3-948B-1728B52AA6E4}">
                  <adec:decorative xmlns:adec="http://schemas.microsoft.com/office/drawing/2017/decorative" val="1"/>
                </a:ext>
              </a:extLst>
            </p:cNvPr>
            <p:cNvSpPr/>
            <p:nvPr/>
          </p:nvSpPr>
          <p:spPr bwMode="auto">
            <a:xfrm>
              <a:off x="4603698"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457B9DFD-E0CD-D756-76CA-9FF1FECC942D}"/>
                </a:ext>
                <a:ext uri="{C183D7F6-B498-43B3-948B-1728B52AA6E4}">
                  <adec:decorative xmlns:adec="http://schemas.microsoft.com/office/drawing/2017/decorative" val="1"/>
                </a:ext>
              </a:extLst>
            </p:cNvPr>
            <p:cNvSpPr/>
            <p:nvPr/>
          </p:nvSpPr>
          <p:spPr bwMode="auto">
            <a:xfrm>
              <a:off x="6184637"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10CEBCE0-1834-F6AA-F56F-B10B5511C783}"/>
                </a:ext>
                <a:ext uri="{C183D7F6-B498-43B3-948B-1728B52AA6E4}">
                  <adec:decorative xmlns:adec="http://schemas.microsoft.com/office/drawing/2017/decorative" val="1"/>
                </a:ext>
              </a:extLst>
            </p:cNvPr>
            <p:cNvSpPr/>
            <p:nvPr/>
          </p:nvSpPr>
          <p:spPr bwMode="auto">
            <a:xfrm>
              <a:off x="8337551"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F2DAEA84-CE5F-95E1-84CE-B6B4C33A46DB}"/>
                </a:ext>
                <a:ext uri="{C183D7F6-B498-43B3-948B-1728B52AA6E4}">
                  <adec:decorative xmlns:adec="http://schemas.microsoft.com/office/drawing/2017/decorative" val="1"/>
                </a:ext>
              </a:extLst>
            </p:cNvPr>
            <p:cNvSpPr/>
            <p:nvPr/>
          </p:nvSpPr>
          <p:spPr bwMode="auto">
            <a:xfrm>
              <a:off x="9918490"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A21B0384-9BF7-FA59-8AC0-B2ED031FB7DB}"/>
                </a:ext>
              </a:extLst>
            </p:cNvPr>
            <p:cNvSpPr>
              <a:spLocks/>
            </p:cNvSpPr>
            <p:nvPr/>
          </p:nvSpPr>
          <p:spPr bwMode="auto">
            <a:xfrm>
              <a:off x="869846" y="4437000"/>
              <a:ext cx="1410015" cy="202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Next Step actions</a:t>
              </a:r>
            </a:p>
          </p:txBody>
        </p:sp>
        <p:sp>
          <p:nvSpPr>
            <p:cNvPr id="48" name="Rectangle 47">
              <a:extLst>
                <a:ext uri="{FF2B5EF4-FFF2-40B4-BE49-F238E27FC236}">
                  <a16:creationId xmlns:a16="http://schemas.microsoft.com/office/drawing/2014/main" id="{395F46FE-BA85-45B4-AF7B-DFFF8590FF79}"/>
                </a:ext>
              </a:extLst>
            </p:cNvPr>
            <p:cNvSpPr>
              <a:spLocks/>
            </p:cNvSpPr>
            <p:nvPr/>
          </p:nvSpPr>
          <p:spPr bwMode="auto">
            <a:xfrm>
              <a:off x="2450785" y="4447274"/>
              <a:ext cx="1410015" cy="202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Language translation</a:t>
              </a:r>
            </a:p>
          </p:txBody>
        </p:sp>
        <p:sp>
          <p:nvSpPr>
            <p:cNvPr id="56" name="Rectangle 55">
              <a:extLst>
                <a:ext uri="{FF2B5EF4-FFF2-40B4-BE49-F238E27FC236}">
                  <a16:creationId xmlns:a16="http://schemas.microsoft.com/office/drawing/2014/main" id="{A036F37F-8E59-1EF2-AAF3-472520778AE5}"/>
                </a:ext>
              </a:extLst>
            </p:cNvPr>
            <p:cNvSpPr>
              <a:spLocks/>
            </p:cNvSpPr>
            <p:nvPr/>
          </p:nvSpPr>
          <p:spPr bwMode="auto">
            <a:xfrm>
              <a:off x="4603698" y="4347291"/>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Summarize</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deck content</a:t>
              </a:r>
            </a:p>
          </p:txBody>
        </p:sp>
        <p:sp>
          <p:nvSpPr>
            <p:cNvPr id="60" name="Rectangle 59">
              <a:extLst>
                <a:ext uri="{FF2B5EF4-FFF2-40B4-BE49-F238E27FC236}">
                  <a16:creationId xmlns:a16="http://schemas.microsoft.com/office/drawing/2014/main" id="{16EE9C37-8044-89A1-9F3F-3934383D0F42}"/>
                </a:ext>
              </a:extLst>
            </p:cNvPr>
            <p:cNvSpPr>
              <a:spLocks/>
            </p:cNvSpPr>
            <p:nvPr/>
          </p:nvSpPr>
          <p:spPr bwMode="auto">
            <a:xfrm>
              <a:off x="6184637" y="4367839"/>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Summarize</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long texts</a:t>
              </a:r>
            </a:p>
          </p:txBody>
        </p:sp>
        <p:sp>
          <p:nvSpPr>
            <p:cNvPr id="1036" name="Rectangle 1035">
              <a:extLst>
                <a:ext uri="{FF2B5EF4-FFF2-40B4-BE49-F238E27FC236}">
                  <a16:creationId xmlns:a16="http://schemas.microsoft.com/office/drawing/2014/main" id="{4D68D210-851E-89BE-10F7-945F45E7C489}"/>
                </a:ext>
              </a:extLst>
            </p:cNvPr>
            <p:cNvSpPr/>
            <p:nvPr/>
          </p:nvSpPr>
          <p:spPr bwMode="auto">
            <a:xfrm>
              <a:off x="8337551"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Summarize</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long threads</a:t>
              </a:r>
            </a:p>
          </p:txBody>
        </p:sp>
        <p:sp>
          <p:nvSpPr>
            <p:cNvPr id="1043" name="Rectangle 1042">
              <a:extLst>
                <a:ext uri="{FF2B5EF4-FFF2-40B4-BE49-F238E27FC236}">
                  <a16:creationId xmlns:a16="http://schemas.microsoft.com/office/drawing/2014/main" id="{559D78EF-6FDA-9CC8-6676-4BDDF0DCFE2D}"/>
                </a:ext>
              </a:extLst>
            </p:cNvPr>
            <p:cNvSpPr/>
            <p:nvPr/>
          </p:nvSpPr>
          <p:spPr bwMode="auto">
            <a:xfrm>
              <a:off x="9918490"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Create</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to-do lists </a:t>
              </a:r>
            </a:p>
          </p:txBody>
        </p:sp>
      </p:grpSp>
      <p:grpSp>
        <p:nvGrpSpPr>
          <p:cNvPr id="1046" name="Group 1045" descr="An object with examples of how AI can help you with everyday tasks at work. ">
            <a:extLst>
              <a:ext uri="{FF2B5EF4-FFF2-40B4-BE49-F238E27FC236}">
                <a16:creationId xmlns:a16="http://schemas.microsoft.com/office/drawing/2014/main" id="{8086439B-F1C2-6D50-64B7-19F9D27049CD}"/>
              </a:ext>
            </a:extLst>
          </p:cNvPr>
          <p:cNvGrpSpPr/>
          <p:nvPr/>
        </p:nvGrpSpPr>
        <p:grpSpPr>
          <a:xfrm>
            <a:off x="869846" y="5125806"/>
            <a:ext cx="6746664" cy="683561"/>
            <a:chOff x="869846" y="5070468"/>
            <a:chExt cx="6746664" cy="683561"/>
          </a:xfrm>
        </p:grpSpPr>
        <p:sp>
          <p:nvSpPr>
            <p:cNvPr id="11" name="Rectangle: Rounded Corners 10">
              <a:extLst>
                <a:ext uri="{FF2B5EF4-FFF2-40B4-BE49-F238E27FC236}">
                  <a16:creationId xmlns:a16="http://schemas.microsoft.com/office/drawing/2014/main" id="{E1CD3067-A01E-3998-8D34-B8F2983D1424}"/>
                </a:ext>
                <a:ext uri="{C183D7F6-B498-43B3-948B-1728B52AA6E4}">
                  <adec:decorative xmlns:adec="http://schemas.microsoft.com/office/drawing/2017/decorative" val="1"/>
                </a:ext>
              </a:extLst>
            </p:cNvPr>
            <p:cNvSpPr/>
            <p:nvPr/>
          </p:nvSpPr>
          <p:spPr bwMode="auto">
            <a:xfrm>
              <a:off x="869846"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D3764DC1-518B-300E-27B2-3F4B4FAEF10A}"/>
                </a:ext>
                <a:ext uri="{C183D7F6-B498-43B3-948B-1728B52AA6E4}">
                  <adec:decorative xmlns:adec="http://schemas.microsoft.com/office/drawing/2017/decorative" val="1"/>
                </a:ext>
              </a:extLst>
            </p:cNvPr>
            <p:cNvSpPr/>
            <p:nvPr/>
          </p:nvSpPr>
          <p:spPr bwMode="auto">
            <a:xfrm>
              <a:off x="2450785"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C24D4C5-40A1-ED4C-856E-F9E9E2E92C98}"/>
                </a:ext>
                <a:ext uri="{C183D7F6-B498-43B3-948B-1728B52AA6E4}">
                  <adec:decorative xmlns:adec="http://schemas.microsoft.com/office/drawing/2017/decorative" val="1"/>
                </a:ext>
              </a:extLst>
            </p:cNvPr>
            <p:cNvSpPr/>
            <p:nvPr/>
          </p:nvSpPr>
          <p:spPr bwMode="auto">
            <a:xfrm>
              <a:off x="4603698"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637FFAAB-19FF-24CB-81EA-E8D50202A362}"/>
                </a:ext>
                <a:ext uri="{C183D7F6-B498-43B3-948B-1728B52AA6E4}">
                  <adec:decorative xmlns:adec="http://schemas.microsoft.com/office/drawing/2017/decorative" val="1"/>
                </a:ext>
              </a:extLst>
            </p:cNvPr>
            <p:cNvSpPr/>
            <p:nvPr/>
          </p:nvSpPr>
          <p:spPr bwMode="auto">
            <a:xfrm>
              <a:off x="6184637"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081F6A-2487-273D-C483-D9B41913A5B3}"/>
                </a:ext>
              </a:extLst>
            </p:cNvPr>
            <p:cNvSpPr>
              <a:spLocks/>
            </p:cNvSpPr>
            <p:nvPr/>
          </p:nvSpPr>
          <p:spPr bwMode="auto">
            <a:xfrm>
              <a:off x="869846" y="5197456"/>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Ask questions about a meeting or chat</a:t>
              </a:r>
            </a:p>
          </p:txBody>
        </p:sp>
        <p:sp>
          <p:nvSpPr>
            <p:cNvPr id="49" name="Rectangle 48">
              <a:extLst>
                <a:ext uri="{FF2B5EF4-FFF2-40B4-BE49-F238E27FC236}">
                  <a16:creationId xmlns:a16="http://schemas.microsoft.com/office/drawing/2014/main" id="{3BD1DAC5-C8B1-790C-B00E-2AB334A05F2F}"/>
                </a:ext>
              </a:extLst>
            </p:cNvPr>
            <p:cNvSpPr>
              <a:spLocks/>
            </p:cNvSpPr>
            <p:nvPr/>
          </p:nvSpPr>
          <p:spPr bwMode="auto">
            <a:xfrm>
              <a:off x="2450785" y="5187182"/>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Collaborative brainstorming</a:t>
              </a:r>
            </a:p>
          </p:txBody>
        </p:sp>
        <p:sp>
          <p:nvSpPr>
            <p:cNvPr id="57" name="Rectangle 56">
              <a:extLst>
                <a:ext uri="{FF2B5EF4-FFF2-40B4-BE49-F238E27FC236}">
                  <a16:creationId xmlns:a16="http://schemas.microsoft.com/office/drawing/2014/main" id="{9D71401B-E6C4-387C-88BE-216E525E6904}"/>
                </a:ext>
              </a:extLst>
            </p:cNvPr>
            <p:cNvSpPr>
              <a:spLocks/>
            </p:cNvSpPr>
            <p:nvPr/>
          </p:nvSpPr>
          <p:spPr bwMode="auto">
            <a:xfrm>
              <a:off x="4603698" y="5141016"/>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Extract</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next steps</a:t>
              </a:r>
            </a:p>
          </p:txBody>
        </p:sp>
        <p:sp>
          <p:nvSpPr>
            <p:cNvPr id="61" name="Rectangle 60">
              <a:extLst>
                <a:ext uri="{FF2B5EF4-FFF2-40B4-BE49-F238E27FC236}">
                  <a16:creationId xmlns:a16="http://schemas.microsoft.com/office/drawing/2014/main" id="{8222363A-196F-85CA-20CC-EC8866FD20CC}"/>
                </a:ext>
              </a:extLst>
            </p:cNvPr>
            <p:cNvSpPr>
              <a:spLocks/>
            </p:cNvSpPr>
            <p:nvPr/>
          </p:nvSpPr>
          <p:spPr bwMode="auto">
            <a:xfrm>
              <a:off x="6206495" y="5076689"/>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Ask questions about document content</a:t>
              </a:r>
            </a:p>
          </p:txBody>
        </p:sp>
      </p:grpSp>
    </p:spTree>
    <p:extLst>
      <p:ext uri="{BB962C8B-B14F-4D97-AF65-F5344CB8AC3E}">
        <p14:creationId xmlns:p14="http://schemas.microsoft.com/office/powerpoint/2010/main" val="34958891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76D29-1677-259C-7FDD-DABDBDD963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2E1AC-2DE8-DEB4-17E4-5EF8427C5E5E}"/>
              </a:ext>
            </a:extLst>
          </p:cNvPr>
          <p:cNvSpPr>
            <a:spLocks noGrp="1"/>
          </p:cNvSpPr>
          <p:nvPr>
            <p:ph type="title"/>
          </p:nvPr>
        </p:nvSpPr>
        <p:spPr>
          <a:xfrm>
            <a:off x="585215" y="2423825"/>
            <a:ext cx="9637307" cy="1107996"/>
          </a:xfrm>
        </p:spPr>
        <p:txBody>
          <a:bodyPr/>
          <a:lstStyle/>
          <a:p>
            <a:r>
              <a:rPr lang="en-US" noProof="0"/>
              <a:t>3: Solve real-life </a:t>
            </a:r>
            <a:br>
              <a:rPr lang="en-US" noProof="0"/>
            </a:br>
            <a:r>
              <a:rPr lang="en-US" noProof="0"/>
              <a:t>work problems with AI</a:t>
            </a:r>
          </a:p>
        </p:txBody>
      </p:sp>
      <p:sp>
        <p:nvSpPr>
          <p:cNvPr id="5" name="Text Placeholder 4">
            <a:extLst>
              <a:ext uri="{FF2B5EF4-FFF2-40B4-BE49-F238E27FC236}">
                <a16:creationId xmlns:a16="http://schemas.microsoft.com/office/drawing/2014/main" id="{A171E5E6-C826-7DCE-13F9-8C69C1B0F723}"/>
              </a:ext>
            </a:extLst>
          </p:cNvPr>
          <p:cNvSpPr>
            <a:spLocks noGrp="1"/>
          </p:cNvSpPr>
          <p:nvPr>
            <p:ph type="body" sz="quarter" idx="12"/>
          </p:nvPr>
        </p:nvSpPr>
        <p:spPr>
          <a:xfrm>
            <a:off x="585216" y="3751542"/>
            <a:ext cx="6217920" cy="307777"/>
          </a:xfrm>
        </p:spPr>
        <p:txBody>
          <a:bodyPr/>
          <a:lstStyle/>
          <a:p>
            <a:r>
              <a:rPr lang="en-US" sz="2000" noProof="0"/>
              <a:t>Discover your AI Kickstarter</a:t>
            </a:r>
          </a:p>
        </p:txBody>
      </p:sp>
    </p:spTree>
    <p:extLst>
      <p:ext uri="{BB962C8B-B14F-4D97-AF65-F5344CB8AC3E}">
        <p14:creationId xmlns:p14="http://schemas.microsoft.com/office/powerpoint/2010/main" val="16114440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48906-2749-1199-7822-77C1785DEAED}"/>
            </a:ext>
          </a:extLst>
        </p:cNvPr>
        <p:cNvGrpSpPr/>
        <p:nvPr/>
      </p:nvGrpSpPr>
      <p:grpSpPr>
        <a:xfrm>
          <a:off x="0" y="0"/>
          <a:ext cx="0" cy="0"/>
          <a:chOff x="0" y="0"/>
          <a:chExt cx="0" cy="0"/>
        </a:xfrm>
      </p:grpSpPr>
      <p:sp>
        <p:nvSpPr>
          <p:cNvPr id="5" name="Title 25">
            <a:extLst>
              <a:ext uri="{FF2B5EF4-FFF2-40B4-BE49-F238E27FC236}">
                <a16:creationId xmlns:a16="http://schemas.microsoft.com/office/drawing/2014/main" id="{9D51E5F3-8E9A-6354-34DB-A274342624CD}"/>
              </a:ext>
            </a:extLst>
          </p:cNvPr>
          <p:cNvSpPr txBox="1">
            <a:spLocks noGrp="1"/>
          </p:cNvSpPr>
          <p:nvPr>
            <p:ph type="title" idx="4294967295"/>
          </p:nvPr>
        </p:nvSpPr>
        <p:spPr>
          <a:xfrm>
            <a:off x="457195" y="438518"/>
            <a:ext cx="1144115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Businesses are transforming the way they work with AI </a:t>
            </a:r>
            <a:endParaRPr kumimoji="0" lang="en-US" sz="3600" b="0" i="0" u="none" strike="noStrike" kern="1200" cap="none" spc="0" normalizeH="0" baseline="0" noProof="0">
              <a:ln w="3175">
                <a:noFill/>
              </a:ln>
              <a:solidFill>
                <a:schemeClr val="tx1"/>
              </a:solidFill>
              <a:effectLst/>
              <a:uLnTx/>
              <a:uFillTx/>
              <a:latin typeface="+mj-lt"/>
              <a:ea typeface="+mn-ea"/>
              <a:cs typeface="Segoe UI" pitchFamily="34" charset="0"/>
            </a:endParaRPr>
          </a:p>
        </p:txBody>
      </p:sp>
      <p:sp>
        <p:nvSpPr>
          <p:cNvPr id="13" name="2. Slide Title">
            <a:extLst>
              <a:ext uri="{FF2B5EF4-FFF2-40B4-BE49-F238E27FC236}">
                <a16:creationId xmlns:a16="http://schemas.microsoft.com/office/drawing/2014/main" id="{EC0EB5A6-EDC4-50EE-330B-0A7B5B188432}"/>
              </a:ext>
            </a:extLst>
          </p:cNvPr>
          <p:cNvSpPr txBox="1">
            <a:spLocks/>
          </p:cNvSpPr>
          <p:nvPr>
            <p:custDataLst>
              <p:tags r:id="rId1"/>
            </p:custDataLst>
          </p:nvPr>
        </p:nvSpPr>
        <p:spPr>
          <a:xfrm>
            <a:off x="586740" y="1148028"/>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en-US" sz="1800" b="1" i="0" u="none" strike="noStrike" kern="1200" cap="none" spc="0" normalizeH="0" baseline="0" noProof="0">
                <a:ln w="6350" cap="flat">
                  <a:noFill/>
                  <a:miter lim="800000"/>
                </a:ln>
                <a:effectLst/>
                <a:uLnTx/>
                <a:uFillTx/>
                <a:ea typeface="+mj-ea"/>
                <a:cs typeface="+mj-cs"/>
              </a:rPr>
              <a:t>Real-life examples of AI applications in business</a:t>
            </a:r>
          </a:p>
        </p:txBody>
      </p:sp>
      <p:sp>
        <p:nvSpPr>
          <p:cNvPr id="9" name="Rectangle: Rounded Corners 10">
            <a:extLst>
              <a:ext uri="{FF2B5EF4-FFF2-40B4-BE49-F238E27FC236}">
                <a16:creationId xmlns:a16="http://schemas.microsoft.com/office/drawing/2014/main" id="{40787F27-A2E6-0CC8-AD24-DE78BA038988}"/>
              </a:ext>
            </a:extLst>
          </p:cNvPr>
          <p:cNvSpPr/>
          <p:nvPr/>
        </p:nvSpPr>
        <p:spPr>
          <a:xfrm>
            <a:off x="631786" y="1719803"/>
            <a:ext cx="3196687" cy="346621"/>
          </a:xfrm>
          <a:prstGeom prst="roundRect">
            <a:avLst>
              <a:gd name="adj" fmla="val 50000"/>
            </a:avLst>
          </a:prstGeom>
          <a:gradFill flip="none" rotWithShape="1">
            <a:gsLst>
              <a:gs pos="100000">
                <a:srgbClr val="0078D4"/>
              </a:gs>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Productivity Gains</a:t>
            </a:r>
          </a:p>
        </p:txBody>
      </p:sp>
      <p:sp>
        <p:nvSpPr>
          <p:cNvPr id="61" name="TextBox 60">
            <a:extLst>
              <a:ext uri="{FF2B5EF4-FFF2-40B4-BE49-F238E27FC236}">
                <a16:creationId xmlns:a16="http://schemas.microsoft.com/office/drawing/2014/main" id="{EA3EB4AA-0C5B-642C-97CC-862A9CA967B7}"/>
              </a:ext>
            </a:extLst>
          </p:cNvPr>
          <p:cNvSpPr txBox="1"/>
          <p:nvPr/>
        </p:nvSpPr>
        <p:spPr>
          <a:xfrm>
            <a:off x="501347" y="2166718"/>
            <a:ext cx="3542484" cy="523220"/>
          </a:xfrm>
          <a:prstGeom prst="rect">
            <a:avLst/>
          </a:prstGeom>
          <a:noFill/>
        </p:spPr>
        <p:txBody>
          <a:bodyPr wrap="square">
            <a:spAutoFit/>
          </a:bodyPr>
          <a:lstStyle/>
          <a:p>
            <a:r>
              <a:rPr lang="en-US" sz="1400" noProof="0"/>
              <a:t>Increased speed, scalability​, and timesaving for more complex problems</a:t>
            </a:r>
          </a:p>
        </p:txBody>
      </p:sp>
      <p:cxnSp>
        <p:nvCxnSpPr>
          <p:cNvPr id="1024" name="Straight Connector 1023">
            <a:extLst>
              <a:ext uri="{FF2B5EF4-FFF2-40B4-BE49-F238E27FC236}">
                <a16:creationId xmlns:a16="http://schemas.microsoft.com/office/drawing/2014/main" id="{B5EAE2FE-040E-A65F-603B-D9FA8D6AAB1D}"/>
              </a:ext>
              <a:ext uri="{C183D7F6-B498-43B3-948B-1728B52AA6E4}">
                <adec:decorative xmlns:adec="http://schemas.microsoft.com/office/drawing/2017/decorative" val="1"/>
              </a:ext>
            </a:extLst>
          </p:cNvPr>
          <p:cNvCxnSpPr>
            <a:cxnSpLocks/>
          </p:cNvCxnSpPr>
          <p:nvPr/>
        </p:nvCxnSpPr>
        <p:spPr>
          <a:xfrm>
            <a:off x="586740" y="2847661"/>
            <a:ext cx="3439887"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037" name="Picture 2" descr="Honeywell">
            <a:extLst>
              <a:ext uri="{FF2B5EF4-FFF2-40B4-BE49-F238E27FC236}">
                <a16:creationId xmlns:a16="http://schemas.microsoft.com/office/drawing/2014/main" id="{CCF3AA95-FCCB-3420-5EA1-377D11556B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786" y="3131382"/>
            <a:ext cx="1701251" cy="328744"/>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3CE6038B-2080-92D8-29DB-5F041EDA5142}"/>
              </a:ext>
            </a:extLst>
          </p:cNvPr>
          <p:cNvSpPr txBox="1"/>
          <p:nvPr/>
        </p:nvSpPr>
        <p:spPr>
          <a:xfrm>
            <a:off x="631786" y="3555428"/>
            <a:ext cx="3248706" cy="507831"/>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92 minutes saved per week per person </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Nearly 2 weeks per person annually</a:t>
            </a:r>
          </a:p>
        </p:txBody>
      </p:sp>
      <p:pic>
        <p:nvPicPr>
          <p:cNvPr id="1039" name="Picture 14" descr="Partners – Transaction Innovation Forum">
            <a:extLst>
              <a:ext uri="{FF2B5EF4-FFF2-40B4-BE49-F238E27FC236}">
                <a16:creationId xmlns:a16="http://schemas.microsoft.com/office/drawing/2014/main" id="{B72EAADB-C98C-D5F2-3BA6-B3B0B3D363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786" y="4566301"/>
            <a:ext cx="1632474" cy="608483"/>
          </a:xfrm>
          <a:prstGeom prst="rect">
            <a:avLst/>
          </a:prstGeom>
          <a:noFill/>
          <a:extLst>
            <a:ext uri="{909E8E84-426E-40DD-AFC4-6F175D3DCCD1}">
              <a14:hiddenFill xmlns:a14="http://schemas.microsoft.com/office/drawing/2010/main">
                <a:solidFill>
                  <a:srgbClr val="FFFFFF"/>
                </a:solidFill>
              </a14:hiddenFill>
            </a:ext>
          </a:extLst>
        </p:spPr>
      </p:pic>
      <p:sp>
        <p:nvSpPr>
          <p:cNvPr id="1040" name="TextBox 1039">
            <a:extLst>
              <a:ext uri="{FF2B5EF4-FFF2-40B4-BE49-F238E27FC236}">
                <a16:creationId xmlns:a16="http://schemas.microsoft.com/office/drawing/2014/main" id="{98F4A4A1-3BDF-3DA3-1198-FF25BB1ACC2A}"/>
              </a:ext>
            </a:extLst>
          </p:cNvPr>
          <p:cNvSpPr txBox="1"/>
          <p:nvPr/>
        </p:nvSpPr>
        <p:spPr>
          <a:xfrm>
            <a:off x="616807" y="5247354"/>
            <a:ext cx="3329762" cy="723275"/>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Marketing team’s time to create</a:t>
            </a:r>
            <a:b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b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new content reduced by 67%</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7 months of work completed in 7 weeks</a:t>
            </a:r>
          </a:p>
        </p:txBody>
      </p:sp>
      <p:cxnSp>
        <p:nvCxnSpPr>
          <p:cNvPr id="1073" name="Straight Connector 1072">
            <a:extLst>
              <a:ext uri="{FF2B5EF4-FFF2-40B4-BE49-F238E27FC236}">
                <a16:creationId xmlns:a16="http://schemas.microsoft.com/office/drawing/2014/main" id="{55DF06F7-69C0-8C2C-6B14-6C037C20D8DD}"/>
              </a:ext>
              <a:ext uri="{C183D7F6-B498-43B3-948B-1728B52AA6E4}">
                <adec:decorative xmlns:adec="http://schemas.microsoft.com/office/drawing/2017/decorative" val="1"/>
              </a:ext>
            </a:extLst>
          </p:cNvPr>
          <p:cNvCxnSpPr>
            <a:cxnSpLocks/>
          </p:cNvCxnSpPr>
          <p:nvPr/>
        </p:nvCxnSpPr>
        <p:spPr>
          <a:xfrm>
            <a:off x="4179026" y="1769556"/>
            <a:ext cx="0" cy="4348215"/>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5" name="Rectangle: Rounded Corners 10">
            <a:extLst>
              <a:ext uri="{FF2B5EF4-FFF2-40B4-BE49-F238E27FC236}">
                <a16:creationId xmlns:a16="http://schemas.microsoft.com/office/drawing/2014/main" id="{64A39E64-A245-37CB-5469-12CC45375382}"/>
              </a:ext>
            </a:extLst>
          </p:cNvPr>
          <p:cNvSpPr/>
          <p:nvPr/>
        </p:nvSpPr>
        <p:spPr>
          <a:xfrm>
            <a:off x="4396505" y="1719802"/>
            <a:ext cx="3354323" cy="346621"/>
          </a:xfrm>
          <a:prstGeom prst="roundRect">
            <a:avLst>
              <a:gd name="adj" fmla="val 50000"/>
            </a:avLst>
          </a:prstGeom>
          <a:gradFill flip="none" rotWithShape="1">
            <a:gsLst>
              <a:gs pos="100000">
                <a:srgbClr val="0078D4"/>
              </a:gs>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Efficiency &amp; Optimization</a:t>
            </a:r>
          </a:p>
        </p:txBody>
      </p:sp>
      <p:sp>
        <p:nvSpPr>
          <p:cNvPr id="62" name="TextBox 61">
            <a:extLst>
              <a:ext uri="{FF2B5EF4-FFF2-40B4-BE49-F238E27FC236}">
                <a16:creationId xmlns:a16="http://schemas.microsoft.com/office/drawing/2014/main" id="{1FAF25FA-56BB-C5C9-59B7-A0E9E16C2687}"/>
              </a:ext>
            </a:extLst>
          </p:cNvPr>
          <p:cNvSpPr txBox="1"/>
          <p:nvPr/>
        </p:nvSpPr>
        <p:spPr>
          <a:xfrm>
            <a:off x="4332711" y="2107726"/>
            <a:ext cx="3569224" cy="523220"/>
          </a:xfrm>
          <a:prstGeom prst="rect">
            <a:avLst/>
          </a:prstGeom>
          <a:noFill/>
        </p:spPr>
        <p:txBody>
          <a:bodyPr wrap="square">
            <a:spAutoFit/>
          </a:bodyPr>
          <a:lstStyle/>
          <a:p>
            <a:r>
              <a:rPr lang="en-US" sz="1400" noProof="0"/>
              <a:t>Streamlined workflows, improved accuracy, and reduced operational costs</a:t>
            </a:r>
          </a:p>
        </p:txBody>
      </p:sp>
      <p:cxnSp>
        <p:nvCxnSpPr>
          <p:cNvPr id="1048" name="Straight Connector 1047">
            <a:extLst>
              <a:ext uri="{FF2B5EF4-FFF2-40B4-BE49-F238E27FC236}">
                <a16:creationId xmlns:a16="http://schemas.microsoft.com/office/drawing/2014/main" id="{7F411810-65FE-17B7-05A5-13C657EC9F0A}"/>
              </a:ext>
              <a:ext uri="{C183D7F6-B498-43B3-948B-1728B52AA6E4}">
                <adec:decorative xmlns:adec="http://schemas.microsoft.com/office/drawing/2017/decorative" val="1"/>
              </a:ext>
            </a:extLst>
          </p:cNvPr>
          <p:cNvCxnSpPr>
            <a:cxnSpLocks/>
          </p:cNvCxnSpPr>
          <p:nvPr/>
        </p:nvCxnSpPr>
        <p:spPr>
          <a:xfrm>
            <a:off x="4462048" y="2825894"/>
            <a:ext cx="3439887"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033" name="Picture 16" descr="Screenshot of a legal entity with name of Lumen.">
            <a:extLst>
              <a:ext uri="{FF2B5EF4-FFF2-40B4-BE49-F238E27FC236}">
                <a16:creationId xmlns:a16="http://schemas.microsoft.com/office/drawing/2014/main" id="{18939DDB-2D87-7FEC-49F8-AE0128485F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4562512" y="3131382"/>
            <a:ext cx="1617737" cy="240739"/>
          </a:xfrm>
          <a:prstGeom prst="rect">
            <a:avLst/>
          </a:prstGeom>
          <a:noFill/>
          <a:extLst>
            <a:ext uri="{909E8E84-426E-40DD-AFC4-6F175D3DCCD1}">
              <a14:hiddenFill xmlns:a14="http://schemas.microsoft.com/office/drawing/2010/main">
                <a:solidFill>
                  <a:srgbClr val="FFFFFF"/>
                </a:solidFill>
              </a14:hiddenFill>
            </a:ext>
          </a:extLst>
        </p:spPr>
      </p:pic>
      <p:sp>
        <p:nvSpPr>
          <p:cNvPr id="1034" name="TextBox 1033">
            <a:extLst>
              <a:ext uri="{FF2B5EF4-FFF2-40B4-BE49-F238E27FC236}">
                <a16:creationId xmlns:a16="http://schemas.microsoft.com/office/drawing/2014/main" id="{751583E9-A182-66EC-7980-42FF0517E752}"/>
              </a:ext>
            </a:extLst>
          </p:cNvPr>
          <p:cNvSpPr txBox="1"/>
          <p:nvPr/>
        </p:nvSpPr>
        <p:spPr>
          <a:xfrm>
            <a:off x="4523890" y="3525525"/>
            <a:ext cx="3395841" cy="723275"/>
          </a:xfrm>
          <a:prstGeom prst="rect">
            <a:avLst/>
          </a:prstGeom>
          <a:noFill/>
        </p:spPr>
        <p:txBody>
          <a:bodyPr wrap="square" lIns="0" tIns="0" rIns="0" bIns="0" rtlCol="0" anchor="ctr">
            <a:sp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Sellers increased outbound call by</a:t>
            </a:r>
            <a:b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b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40% due to process efficiencies</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Projected $50M annual revenue gains</a:t>
            </a:r>
            <a:endParaRPr kumimoji="0" lang="en-US" sz="1400" b="1" i="0" u="none" strike="noStrike" kern="1200" cap="none" spc="0" normalizeH="0" baseline="0" noProof="0">
              <a:ln>
                <a:noFill/>
              </a:ln>
              <a:solidFill>
                <a:srgbClr val="000000"/>
              </a:solidFill>
              <a:effectLst/>
              <a:uLnTx/>
              <a:uFillTx/>
              <a:latin typeface="Segoe Sans Display Semibold"/>
              <a:ea typeface="+mn-ea"/>
              <a:cs typeface="Segoe Sans Display Semilight" pitchFamily="2" charset="0"/>
            </a:endParaRPr>
          </a:p>
        </p:txBody>
      </p:sp>
      <p:pic>
        <p:nvPicPr>
          <p:cNvPr id="1052" name="Picture 2" descr="Dow Logo PNG Image - PurePNG | Free transparent CC0 PNG Image Library">
            <a:extLst>
              <a:ext uri="{FF2B5EF4-FFF2-40B4-BE49-F238E27FC236}">
                <a16:creationId xmlns:a16="http://schemas.microsoft.com/office/drawing/2014/main" id="{0135D1AD-7FAC-4203-B174-85D43C0B13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1831" y="4549435"/>
            <a:ext cx="1699098" cy="610835"/>
          </a:xfrm>
          <a:prstGeom prst="rect">
            <a:avLst/>
          </a:prstGeom>
          <a:noFill/>
          <a:extLst>
            <a:ext uri="{909E8E84-426E-40DD-AFC4-6F175D3DCCD1}">
              <a14:hiddenFill xmlns:a14="http://schemas.microsoft.com/office/drawing/2010/main">
                <a:solidFill>
                  <a:srgbClr val="FFFFFF"/>
                </a:solidFill>
              </a14:hiddenFill>
            </a:ext>
          </a:extLst>
        </p:spPr>
      </p:pic>
      <p:sp>
        <p:nvSpPr>
          <p:cNvPr id="1051" name="TextBox 1050">
            <a:extLst>
              <a:ext uri="{FF2B5EF4-FFF2-40B4-BE49-F238E27FC236}">
                <a16:creationId xmlns:a16="http://schemas.microsoft.com/office/drawing/2014/main" id="{AFD2C05F-04C1-6929-47A9-787060AF7B69}"/>
              </a:ext>
            </a:extLst>
          </p:cNvPr>
          <p:cNvSpPr txBox="1"/>
          <p:nvPr/>
        </p:nvSpPr>
        <p:spPr>
          <a:xfrm>
            <a:off x="4506094" y="4970533"/>
            <a:ext cx="3395841" cy="1015663"/>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600"/>
              </a:spcAft>
              <a:buClrTx/>
              <a:buSzTx/>
              <a:buFontTx/>
              <a:buNone/>
              <a:tabLst/>
              <a:defRPr/>
            </a:pPr>
            <a:endParaRPr kumimoji="0" lang="en-US" sz="1400" b="1" i="0" u="none" strike="noStrike" kern="1200" cap="none" spc="-2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endParaRP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2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Automate shipping invoice analysis</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2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Anticipate millions of dollars saved on shipping operations in first year</a:t>
            </a:r>
          </a:p>
        </p:txBody>
      </p:sp>
      <p:cxnSp>
        <p:nvCxnSpPr>
          <p:cNvPr id="1076" name="Straight Connector 1075">
            <a:extLst>
              <a:ext uri="{FF2B5EF4-FFF2-40B4-BE49-F238E27FC236}">
                <a16:creationId xmlns:a16="http://schemas.microsoft.com/office/drawing/2014/main" id="{994CCADC-3E31-D96E-9A77-BDA20A422768}"/>
              </a:ext>
              <a:ext uri="{C183D7F6-B498-43B3-948B-1728B52AA6E4}">
                <adec:decorative xmlns:adec="http://schemas.microsoft.com/office/drawing/2017/decorative" val="1"/>
              </a:ext>
            </a:extLst>
          </p:cNvPr>
          <p:cNvCxnSpPr>
            <a:cxnSpLocks/>
          </p:cNvCxnSpPr>
          <p:nvPr/>
        </p:nvCxnSpPr>
        <p:spPr>
          <a:xfrm>
            <a:off x="8130540" y="1769556"/>
            <a:ext cx="0" cy="4348215"/>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Rectangle: Rounded Corners 10">
            <a:extLst>
              <a:ext uri="{FF2B5EF4-FFF2-40B4-BE49-F238E27FC236}">
                <a16:creationId xmlns:a16="http://schemas.microsoft.com/office/drawing/2014/main" id="{B85389BD-9783-43A3-50D2-B56E5AD9F08A}"/>
              </a:ext>
            </a:extLst>
          </p:cNvPr>
          <p:cNvSpPr/>
          <p:nvPr/>
        </p:nvSpPr>
        <p:spPr>
          <a:xfrm>
            <a:off x="8389741" y="1719802"/>
            <a:ext cx="3196687" cy="346621"/>
          </a:xfrm>
          <a:prstGeom prst="roundRect">
            <a:avLst>
              <a:gd name="adj" fmla="val 50000"/>
            </a:avLst>
          </a:prstGeom>
          <a:gradFill flip="none" rotWithShape="1">
            <a:gsLst>
              <a:gs pos="100000">
                <a:srgbClr val="0078D4"/>
              </a:gs>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Innovation &amp; Customer Value</a:t>
            </a:r>
          </a:p>
        </p:txBody>
      </p:sp>
      <p:sp>
        <p:nvSpPr>
          <p:cNvPr id="63" name="TextBox 62">
            <a:extLst>
              <a:ext uri="{FF2B5EF4-FFF2-40B4-BE49-F238E27FC236}">
                <a16:creationId xmlns:a16="http://schemas.microsoft.com/office/drawing/2014/main" id="{43CEA039-44A7-7EFD-443E-DF54833B6FF9}"/>
              </a:ext>
            </a:extLst>
          </p:cNvPr>
          <p:cNvSpPr txBox="1"/>
          <p:nvPr/>
        </p:nvSpPr>
        <p:spPr>
          <a:xfrm>
            <a:off x="8362998" y="2107726"/>
            <a:ext cx="3370142" cy="523220"/>
          </a:xfrm>
          <a:prstGeom prst="rect">
            <a:avLst/>
          </a:prstGeom>
          <a:noFill/>
        </p:spPr>
        <p:txBody>
          <a:bodyPr wrap="square">
            <a:spAutoFit/>
          </a:bodyPr>
          <a:lstStyle/>
          <a:p>
            <a:r>
              <a:rPr lang="en-US" sz="1400" noProof="0"/>
              <a:t>Business breakthroughs and increased value-add to customers</a:t>
            </a:r>
          </a:p>
        </p:txBody>
      </p:sp>
      <p:cxnSp>
        <p:nvCxnSpPr>
          <p:cNvPr id="1049" name="Straight Connector 1048">
            <a:extLst>
              <a:ext uri="{FF2B5EF4-FFF2-40B4-BE49-F238E27FC236}">
                <a16:creationId xmlns:a16="http://schemas.microsoft.com/office/drawing/2014/main" id="{3C21EDE0-8D47-8D96-B020-0DF6B5B779E7}"/>
              </a:ext>
              <a:ext uri="{C183D7F6-B498-43B3-948B-1728B52AA6E4}">
                <adec:decorative xmlns:adec="http://schemas.microsoft.com/office/drawing/2017/decorative" val="1"/>
              </a:ext>
            </a:extLst>
          </p:cNvPr>
          <p:cNvCxnSpPr>
            <a:cxnSpLocks/>
          </p:cNvCxnSpPr>
          <p:nvPr/>
        </p:nvCxnSpPr>
        <p:spPr>
          <a:xfrm>
            <a:off x="8393451" y="2825894"/>
            <a:ext cx="3439887"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054" name="Picture 1053" descr="Screenshot of a legal entity with name of Amgen.">
            <a:extLst>
              <a:ext uri="{FF2B5EF4-FFF2-40B4-BE49-F238E27FC236}">
                <a16:creationId xmlns:a16="http://schemas.microsoft.com/office/drawing/2014/main" id="{356C92BE-ED8E-5872-348D-6F073EEBB3C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553456" y="3087296"/>
            <a:ext cx="1177880" cy="302752"/>
          </a:xfrm>
          <a:prstGeom prst="rect">
            <a:avLst/>
          </a:prstGeom>
        </p:spPr>
      </p:pic>
      <p:sp>
        <p:nvSpPr>
          <p:cNvPr id="1053" name="TextBox 1052">
            <a:extLst>
              <a:ext uri="{FF2B5EF4-FFF2-40B4-BE49-F238E27FC236}">
                <a16:creationId xmlns:a16="http://schemas.microsoft.com/office/drawing/2014/main" id="{F7ACF63A-56EF-FA99-BF62-097E9ADB1A01}"/>
              </a:ext>
            </a:extLst>
          </p:cNvPr>
          <p:cNvSpPr txBox="1"/>
          <p:nvPr/>
        </p:nvSpPr>
        <p:spPr>
          <a:xfrm>
            <a:off x="8459998" y="3497372"/>
            <a:ext cx="3126430" cy="430887"/>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20,000 employees across functions accelerate rare disease research.</a:t>
            </a:r>
          </a:p>
        </p:txBody>
      </p:sp>
      <p:pic>
        <p:nvPicPr>
          <p:cNvPr id="1066" name="Picture 1065" descr="Screenshot of a legal entity with name of Teladoc.">
            <a:extLst>
              <a:ext uri="{FF2B5EF4-FFF2-40B4-BE49-F238E27FC236}">
                <a16:creationId xmlns:a16="http://schemas.microsoft.com/office/drawing/2014/main" id="{4993A51B-341A-9DD9-3D58-5D20D5E49C38}"/>
              </a:ext>
            </a:extLst>
          </p:cNvPr>
          <p:cNvPicPr>
            <a:picLocks noChangeAspect="1"/>
          </p:cNvPicPr>
          <p:nvPr/>
        </p:nvPicPr>
        <p:blipFill>
          <a:blip r:embed="rId9"/>
          <a:srcRect t="18248" b="16551"/>
          <a:stretch/>
        </p:blipFill>
        <p:spPr>
          <a:xfrm>
            <a:off x="8389741" y="4566940"/>
            <a:ext cx="1566989" cy="710500"/>
          </a:xfrm>
          <a:prstGeom prst="rect">
            <a:avLst/>
          </a:prstGeom>
        </p:spPr>
      </p:pic>
      <p:sp>
        <p:nvSpPr>
          <p:cNvPr id="1055" name="TextBox 1054">
            <a:extLst>
              <a:ext uri="{FF2B5EF4-FFF2-40B4-BE49-F238E27FC236}">
                <a16:creationId xmlns:a16="http://schemas.microsoft.com/office/drawing/2014/main" id="{E8CCD43A-3022-D8E1-0492-02FC771C1895}"/>
              </a:ext>
            </a:extLst>
          </p:cNvPr>
          <p:cNvSpPr txBox="1"/>
          <p:nvPr/>
        </p:nvSpPr>
        <p:spPr>
          <a:xfrm>
            <a:off x="8498797" y="5343161"/>
            <a:ext cx="3399554" cy="507831"/>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12% faster case resolution</a:t>
            </a:r>
          </a:p>
          <a:p>
            <a:pPr marL="0" marR="0" lvl="0" indent="0" defTabSz="914400" rtl="0" eaLnBrk="1" fontAlgn="auto" latinLnBrk="0" hangingPunct="1">
              <a:lnSpc>
                <a:spcPct val="100000"/>
              </a:lnSpc>
              <a:spcBef>
                <a:spcPts val="0"/>
              </a:spcBef>
              <a:spcAft>
                <a:spcPts val="600"/>
              </a:spcAft>
              <a:buClrTx/>
              <a:buSzTx/>
              <a:buFontTx/>
              <a:buNone/>
              <a:tabLst/>
              <a:defRPr/>
            </a:pPr>
            <a:r>
              <a:rPr lang="en-US" sz="1400" noProof="0">
                <a:latin typeface="Segoe Sans Display Semibold"/>
              </a:rPr>
              <a:t>16% decrease in case handling time</a:t>
            </a: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endParaRPr>
          </a:p>
        </p:txBody>
      </p:sp>
      <p:sp>
        <p:nvSpPr>
          <p:cNvPr id="53" name="TextBox 52">
            <a:extLst>
              <a:ext uri="{FF2B5EF4-FFF2-40B4-BE49-F238E27FC236}">
                <a16:creationId xmlns:a16="http://schemas.microsoft.com/office/drawing/2014/main" id="{F1E111AF-F9CF-5CB2-E7D4-1ED2DB49B856}"/>
              </a:ext>
            </a:extLst>
          </p:cNvPr>
          <p:cNvSpPr txBox="1"/>
          <p:nvPr/>
        </p:nvSpPr>
        <p:spPr>
          <a:xfrm>
            <a:off x="605775" y="6343356"/>
            <a:ext cx="3248707" cy="230832"/>
          </a:xfrm>
          <a:prstGeom prst="rect">
            <a:avLst/>
          </a:prstGeom>
          <a:noFill/>
        </p:spPr>
        <p:txBody>
          <a:bodyPr wrap="square">
            <a:spAutoFit/>
          </a:bodyPr>
          <a:lstStyle/>
          <a:p>
            <a:r>
              <a:rPr lang="en-US" sz="900" b="1" noProof="0">
                <a:latin typeface="Aptos SemiBold" panose="020B0004020202020204" pitchFamily="34" charset="0"/>
              </a:rPr>
              <a:t>Non-exhaustive list</a:t>
            </a:r>
            <a:endParaRPr lang="en-US" sz="900" noProof="0">
              <a:latin typeface="Aptos SemiBold" panose="020B0004020202020204" pitchFamily="34" charset="0"/>
            </a:endParaRPr>
          </a:p>
        </p:txBody>
      </p:sp>
    </p:spTree>
    <p:extLst>
      <p:ext uri="{BB962C8B-B14F-4D97-AF65-F5344CB8AC3E}">
        <p14:creationId xmlns:p14="http://schemas.microsoft.com/office/powerpoint/2010/main" val="1250127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A5220-E680-1963-BEF6-026DBCE60EAC}"/>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C173AAB5-51AD-A6ED-526F-DBE3DEAD9A2E}"/>
              </a:ext>
            </a:extLst>
          </p:cNvPr>
          <p:cNvSpPr txBox="1">
            <a:spLocks noGrp="1"/>
          </p:cNvSpPr>
          <p:nvPr>
            <p:ph type="title" idx="4294967295"/>
          </p:nvPr>
        </p:nvSpPr>
        <p:spPr>
          <a:xfrm>
            <a:off x="457200" y="457200"/>
            <a:ext cx="8906256"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chemeClr val="tx1"/>
                </a:solidFill>
                <a:effectLst/>
                <a:uLnTx/>
                <a:uFillTx/>
                <a:latin typeface="Segoe Sans Display Semibold" pitchFamily="2" charset="0"/>
                <a:ea typeface="+mn-ea"/>
                <a:cs typeface="Segoe Sans Display Semibold" pitchFamily="2" charset="0"/>
              </a:rPr>
              <a:t>Case example: before vs. after AI</a:t>
            </a:r>
          </a:p>
        </p:txBody>
      </p:sp>
      <p:pic>
        <p:nvPicPr>
          <p:cNvPr id="1026" name="Picture 2" descr="Finastra signs global agreement with Microsoft to accelerate trade platform  modernization">
            <a:extLst>
              <a:ext uri="{FF2B5EF4-FFF2-40B4-BE49-F238E27FC236}">
                <a16:creationId xmlns:a16="http://schemas.microsoft.com/office/drawing/2014/main" id="{EE1BAD4B-3A00-5E0A-34AF-4CA88617A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823" y="1178681"/>
            <a:ext cx="2662157" cy="3855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485874F-FCFB-9B5F-D35A-D663A0F4175A}"/>
              </a:ext>
            </a:extLst>
          </p:cNvPr>
          <p:cNvSpPr txBox="1"/>
          <p:nvPr/>
        </p:nvSpPr>
        <p:spPr>
          <a:xfrm>
            <a:off x="3717963" y="1183958"/>
            <a:ext cx="7948850" cy="400110"/>
          </a:xfrm>
          <a:prstGeom prst="rect">
            <a:avLst/>
          </a:prstGeom>
          <a:noFill/>
        </p:spPr>
        <p:txBody>
          <a:bodyPr wrap="square">
            <a:spAutoFit/>
          </a:bodyPr>
          <a:lstStyle/>
          <a:p>
            <a:r>
              <a:rPr lang="en-US" sz="2000" noProof="0">
                <a:latin typeface="Segoe Sans Display" pitchFamily="2" charset="0"/>
                <a:cs typeface="Segoe Sans Display" pitchFamily="2" charset="0"/>
              </a:rPr>
              <a:t>Slashed time to market by 75%</a:t>
            </a:r>
          </a:p>
        </p:txBody>
      </p:sp>
      <p:cxnSp>
        <p:nvCxnSpPr>
          <p:cNvPr id="7" name="Straight Connector 6">
            <a:extLst>
              <a:ext uri="{FF2B5EF4-FFF2-40B4-BE49-F238E27FC236}">
                <a16:creationId xmlns:a16="http://schemas.microsoft.com/office/drawing/2014/main" id="{5A823B9A-9B84-91E5-D931-B42B44F93C0D}"/>
              </a:ext>
              <a:ext uri="{C183D7F6-B498-43B3-948B-1728B52AA6E4}">
                <adec:decorative xmlns:adec="http://schemas.microsoft.com/office/drawing/2017/decorative" val="1"/>
              </a:ext>
            </a:extLst>
          </p:cNvPr>
          <p:cNvCxnSpPr>
            <a:cxnSpLocks/>
          </p:cNvCxnSpPr>
          <p:nvPr/>
        </p:nvCxnSpPr>
        <p:spPr>
          <a:xfrm>
            <a:off x="561340" y="1742761"/>
            <a:ext cx="11105473"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53B6E47C-A12C-67A6-4487-CE8E231BFF92}"/>
              </a:ext>
            </a:extLst>
          </p:cNvPr>
          <p:cNvSpPr/>
          <p:nvPr/>
        </p:nvSpPr>
        <p:spPr>
          <a:xfrm>
            <a:off x="2979505" y="1896941"/>
            <a:ext cx="4291114" cy="32925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noProof="0">
                <a:solidFill>
                  <a:schemeClr val="tx1"/>
                </a:solidFill>
                <a:latin typeface="Segoe Sans Display Semibold" pitchFamily="2" charset="0"/>
                <a:cs typeface="Segoe Sans Display Semibold" pitchFamily="2" charset="0"/>
              </a:rPr>
              <a:t>Before AI</a:t>
            </a:r>
          </a:p>
        </p:txBody>
      </p:sp>
      <p:sp>
        <p:nvSpPr>
          <p:cNvPr id="31" name="Rectangle: Rounded Corners 30">
            <a:extLst>
              <a:ext uri="{FF2B5EF4-FFF2-40B4-BE49-F238E27FC236}">
                <a16:creationId xmlns:a16="http://schemas.microsoft.com/office/drawing/2014/main" id="{7CA1B693-451C-0793-1D63-720C17E01C52}"/>
              </a:ext>
            </a:extLst>
          </p:cNvPr>
          <p:cNvSpPr>
            <a:spLocks/>
          </p:cNvSpPr>
          <p:nvPr/>
        </p:nvSpPr>
        <p:spPr>
          <a:xfrm>
            <a:off x="7482581" y="1906156"/>
            <a:ext cx="4171533" cy="32925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noProof="0">
                <a:solidFill>
                  <a:schemeClr val="bg1"/>
                </a:solidFill>
                <a:latin typeface="Segoe Sans Display Semibold" pitchFamily="2" charset="0"/>
                <a:cs typeface="Segoe Sans Display Semibold" pitchFamily="2" charset="0"/>
              </a:rPr>
              <a:t>After AI</a:t>
            </a:r>
          </a:p>
        </p:txBody>
      </p:sp>
      <p:sp>
        <p:nvSpPr>
          <p:cNvPr id="60" name="TextBox 59">
            <a:extLst>
              <a:ext uri="{FF2B5EF4-FFF2-40B4-BE49-F238E27FC236}">
                <a16:creationId xmlns:a16="http://schemas.microsoft.com/office/drawing/2014/main" id="{70D314F8-FECF-7D68-715D-474A5544C69B}"/>
              </a:ext>
            </a:extLst>
          </p:cNvPr>
          <p:cNvSpPr txBox="1"/>
          <p:nvPr/>
        </p:nvSpPr>
        <p:spPr>
          <a:xfrm>
            <a:off x="986318" y="2308912"/>
            <a:ext cx="1793186" cy="837887"/>
          </a:xfrm>
          <a:prstGeom prst="roundRect">
            <a:avLst>
              <a:gd name="adj" fmla="val 12569"/>
            </a:avLst>
          </a:prstGeom>
          <a:solidFill>
            <a:schemeClr val="bg1"/>
          </a:solidFill>
          <a:ln w="19050">
            <a:noFill/>
          </a:ln>
        </p:spPr>
        <p:txBody>
          <a:bodyPr wrap="square" lIns="91440" tIns="91440" rIns="91440" bIns="9144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effectLst/>
                <a:uLnTx/>
                <a:uFillTx/>
                <a:latin typeface="Segoe Sans Display Semibold" pitchFamily="2" charset="0"/>
                <a:cs typeface="Segoe Sans Display Semibold" pitchFamily="2" charset="0"/>
              </a:rPr>
              <a:t>Customer Insights &amp; Strategy</a:t>
            </a:r>
          </a:p>
        </p:txBody>
      </p:sp>
      <p:sp>
        <p:nvSpPr>
          <p:cNvPr id="11" name="TextBox 10">
            <a:extLst>
              <a:ext uri="{FF2B5EF4-FFF2-40B4-BE49-F238E27FC236}">
                <a16:creationId xmlns:a16="http://schemas.microsoft.com/office/drawing/2014/main" id="{E96C7CDF-7A25-DD6F-71D5-27AF50B3AE62}"/>
              </a:ext>
            </a:extLst>
          </p:cNvPr>
          <p:cNvSpPr txBox="1"/>
          <p:nvPr/>
        </p:nvSpPr>
        <p:spPr>
          <a:xfrm>
            <a:off x="2979506" y="2308913"/>
            <a:ext cx="4291114" cy="770540"/>
          </a:xfrm>
          <a:prstGeom prst="roundRect">
            <a:avLst>
              <a:gd name="adj" fmla="val 12569"/>
            </a:avLst>
          </a:prstGeom>
          <a:solidFill>
            <a:schemeClr val="bg1">
              <a:lumMod val="95000"/>
            </a:schemeClr>
          </a:solidFill>
        </p:spPr>
        <p:txBody>
          <a:bodyPr wrap="square" lIns="91440" tIns="91440" rIns="0" bIns="91440" rtlCol="0" anchor="ctr">
            <a:noAutofit/>
          </a:bodyPr>
          <a:lstStyle/>
          <a:p>
            <a:r>
              <a:rPr lang="en-US" sz="1400" noProof="0">
                <a:latin typeface="Segoe Sans Display" pitchFamily="2" charset="0"/>
                <a:cs typeface="Segoe Sans Display" pitchFamily="2" charset="0"/>
              </a:rPr>
              <a:t>Relied on multiple internal and external reports to synthesize customer insights</a:t>
            </a:r>
          </a:p>
        </p:txBody>
      </p:sp>
      <p:sp>
        <p:nvSpPr>
          <p:cNvPr id="16" name="TextBox 15">
            <a:extLst>
              <a:ext uri="{FF2B5EF4-FFF2-40B4-BE49-F238E27FC236}">
                <a16:creationId xmlns:a16="http://schemas.microsoft.com/office/drawing/2014/main" id="{2FD3F109-CCD0-14E3-A1B6-66CE441806A0}"/>
              </a:ext>
            </a:extLst>
          </p:cNvPr>
          <p:cNvSpPr txBox="1"/>
          <p:nvPr/>
        </p:nvSpPr>
        <p:spPr>
          <a:xfrm>
            <a:off x="7482581" y="2308913"/>
            <a:ext cx="4171533" cy="734784"/>
          </a:xfrm>
          <a:prstGeom prst="roundRect">
            <a:avLst>
              <a:gd name="adj" fmla="val 8983"/>
            </a:avLst>
          </a:prstGeom>
          <a:solidFill>
            <a:srgbClr val="E7DFF3">
              <a:alpha val="30000"/>
            </a:srgbClr>
          </a:solidFill>
          <a:ln w="19050">
            <a:solidFill>
              <a:srgbClr val="D59ED7"/>
            </a:solidFill>
          </a:ln>
        </p:spPr>
        <p:txBody>
          <a:bodyPr wrap="square" lIns="91440" tIns="91440" rIns="91440" bIns="91440" rtlCol="0" anchor="ctr">
            <a:noAutofit/>
          </a:bodyPr>
          <a:lstStyle/>
          <a:p>
            <a:r>
              <a:rPr lang="en-US" sz="1400" b="0" i="0" noProof="0">
                <a:effectLst/>
                <a:latin typeface="Segoe Sans Display" pitchFamily="2" charset="0"/>
                <a:cs typeface="Segoe Sans Display" pitchFamily="2" charset="0"/>
              </a:rPr>
              <a:t>Use Copilot to </a:t>
            </a:r>
            <a:r>
              <a:rPr lang="en-US" sz="1400" noProof="0">
                <a:latin typeface="Segoe Sans Display" pitchFamily="2" charset="0"/>
                <a:cs typeface="Segoe Sans Display" pitchFamily="2" charset="0"/>
              </a:rPr>
              <a:t>analyze market trends and customer insights</a:t>
            </a:r>
          </a:p>
        </p:txBody>
      </p:sp>
      <p:sp>
        <p:nvSpPr>
          <p:cNvPr id="59" name="TextBox 58">
            <a:extLst>
              <a:ext uri="{FF2B5EF4-FFF2-40B4-BE49-F238E27FC236}">
                <a16:creationId xmlns:a16="http://schemas.microsoft.com/office/drawing/2014/main" id="{95982E62-4FA6-A75F-EAF8-50E33D906D9F}"/>
              </a:ext>
            </a:extLst>
          </p:cNvPr>
          <p:cNvSpPr txBox="1"/>
          <p:nvPr/>
        </p:nvSpPr>
        <p:spPr>
          <a:xfrm>
            <a:off x="986318" y="3237307"/>
            <a:ext cx="1793186" cy="1306811"/>
          </a:xfrm>
          <a:prstGeom prst="roundRect">
            <a:avLst>
              <a:gd name="adj" fmla="val 11544"/>
            </a:avLst>
          </a:prstGeom>
          <a:solidFill>
            <a:schemeClr val="bg1"/>
          </a:solidFill>
          <a:ln w="19050">
            <a:noFill/>
          </a:ln>
        </p:spPr>
        <p:txBody>
          <a:bodyPr wrap="square" lIns="91440" tIns="91440" rIns="91440" bIns="9144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effectLst/>
                <a:uLnTx/>
                <a:uFillTx/>
                <a:latin typeface="Segoe Sans Display Semibold" pitchFamily="2" charset="0"/>
                <a:cs typeface="Segoe Sans Display Semibold" pitchFamily="2" charset="0"/>
              </a:rPr>
              <a:t>Demand Generation</a:t>
            </a:r>
          </a:p>
        </p:txBody>
      </p:sp>
      <p:sp>
        <p:nvSpPr>
          <p:cNvPr id="25" name="TextBox 24">
            <a:extLst>
              <a:ext uri="{FF2B5EF4-FFF2-40B4-BE49-F238E27FC236}">
                <a16:creationId xmlns:a16="http://schemas.microsoft.com/office/drawing/2014/main" id="{792B62DA-073E-6CC3-9DAC-049D27FA98F1}"/>
              </a:ext>
            </a:extLst>
          </p:cNvPr>
          <p:cNvSpPr txBox="1"/>
          <p:nvPr/>
        </p:nvSpPr>
        <p:spPr>
          <a:xfrm>
            <a:off x="2979506" y="3174252"/>
            <a:ext cx="4291114" cy="646037"/>
          </a:xfrm>
          <a:prstGeom prst="roundRect">
            <a:avLst>
              <a:gd name="adj" fmla="val 11544"/>
            </a:avLst>
          </a:prstGeom>
          <a:solidFill>
            <a:schemeClr val="bg1">
              <a:lumMod val="95000"/>
            </a:schemeClr>
          </a:solidFill>
        </p:spPr>
        <p:txBody>
          <a:bodyPr wrap="square" lIns="91440" tIns="91440" rIns="91440" bIns="91440" rtlCol="0" anchor="ctr">
            <a:noAutofit/>
          </a:bodyPr>
          <a:lstStyle/>
          <a:p>
            <a:r>
              <a:rPr lang="en-US" sz="1400" noProof="0">
                <a:latin typeface="Segoe Sans Display" pitchFamily="2" charset="0"/>
                <a:cs typeface="Segoe Sans Display" pitchFamily="2" charset="0"/>
              </a:rPr>
              <a:t>Only specialists could</a:t>
            </a:r>
            <a:br>
              <a:rPr lang="en-US" sz="1400" noProof="0">
                <a:latin typeface="Segoe Sans Display" pitchFamily="2" charset="0"/>
                <a:cs typeface="Segoe Sans Display" pitchFamily="2" charset="0"/>
              </a:rPr>
            </a:br>
            <a:r>
              <a:rPr lang="en-US" sz="1400" noProof="0">
                <a:latin typeface="Segoe Sans Display" pitchFamily="2" charset="0"/>
                <a:cs typeface="Segoe Sans Display" pitchFamily="2" charset="0"/>
              </a:rPr>
              <a:t>pull data and analyze campaign performance</a:t>
            </a:r>
          </a:p>
        </p:txBody>
      </p:sp>
      <p:sp>
        <p:nvSpPr>
          <p:cNvPr id="26" name="TextBox 25">
            <a:extLst>
              <a:ext uri="{FF2B5EF4-FFF2-40B4-BE49-F238E27FC236}">
                <a16:creationId xmlns:a16="http://schemas.microsoft.com/office/drawing/2014/main" id="{8B786335-64DC-66B2-0890-D41C849633B7}"/>
              </a:ext>
            </a:extLst>
          </p:cNvPr>
          <p:cNvSpPr txBox="1"/>
          <p:nvPr/>
        </p:nvSpPr>
        <p:spPr>
          <a:xfrm>
            <a:off x="7482581" y="3174252"/>
            <a:ext cx="4171533" cy="646037"/>
          </a:xfrm>
          <a:prstGeom prst="roundRect">
            <a:avLst>
              <a:gd name="adj" fmla="val 10519"/>
            </a:avLst>
          </a:prstGeom>
          <a:solidFill>
            <a:schemeClr val="accent4">
              <a:lumMod val="20000"/>
              <a:lumOff val="80000"/>
              <a:alpha val="30000"/>
            </a:schemeClr>
          </a:solidFill>
          <a:ln w="19050">
            <a:solidFill>
              <a:srgbClr val="D59ED7"/>
            </a:solidFill>
          </a:ln>
        </p:spPr>
        <p:txBody>
          <a:bodyPr wrap="square" lIns="91440" tIns="91440" rIns="91440" bIns="91440" rtlCol="0" anchor="ctr">
            <a:noAutofit/>
          </a:bodyPr>
          <a:lstStyle/>
          <a:p>
            <a:r>
              <a:rPr lang="en-US" sz="1400" b="0" i="0" noProof="0">
                <a:effectLst/>
                <a:latin typeface="SegoeUI"/>
              </a:rPr>
              <a:t>Use Copilot to do full-funnel analysis</a:t>
            </a:r>
          </a:p>
        </p:txBody>
      </p:sp>
      <p:sp>
        <p:nvSpPr>
          <p:cNvPr id="48" name="TextBox 47">
            <a:extLst>
              <a:ext uri="{FF2B5EF4-FFF2-40B4-BE49-F238E27FC236}">
                <a16:creationId xmlns:a16="http://schemas.microsoft.com/office/drawing/2014/main" id="{863E3510-AD70-3B39-AA74-27F1DD9896B9}"/>
              </a:ext>
            </a:extLst>
          </p:cNvPr>
          <p:cNvSpPr txBox="1"/>
          <p:nvPr/>
        </p:nvSpPr>
        <p:spPr>
          <a:xfrm>
            <a:off x="2979505" y="3908358"/>
            <a:ext cx="4291114" cy="646036"/>
          </a:xfrm>
          <a:prstGeom prst="roundRect">
            <a:avLst>
              <a:gd name="adj" fmla="val 11544"/>
            </a:avLst>
          </a:prstGeom>
          <a:solidFill>
            <a:schemeClr val="bg1">
              <a:lumMod val="95000"/>
            </a:schemeClr>
          </a:solidFill>
        </p:spPr>
        <p:txBody>
          <a:bodyPr wrap="square" lIns="91440" tIns="91440" rIns="91440" bIns="91440" rtlCol="0" anchor="ctr">
            <a:noAutofit/>
          </a:bodyPr>
          <a:lstStyle/>
          <a:p>
            <a:r>
              <a:rPr lang="en-US" sz="1400" noProof="0">
                <a:latin typeface="Segoe Sans Display" pitchFamily="2" charset="0"/>
                <a:cs typeface="Segoe Sans Display" pitchFamily="2" charset="0"/>
              </a:rPr>
              <a:t>Relied on expensive third-party translation services</a:t>
            </a:r>
          </a:p>
        </p:txBody>
      </p:sp>
      <p:sp>
        <p:nvSpPr>
          <p:cNvPr id="49" name="TextBox 48">
            <a:extLst>
              <a:ext uri="{FF2B5EF4-FFF2-40B4-BE49-F238E27FC236}">
                <a16:creationId xmlns:a16="http://schemas.microsoft.com/office/drawing/2014/main" id="{E70132B7-1D51-8C46-7EE4-63F2E6FA7A3B}"/>
              </a:ext>
            </a:extLst>
          </p:cNvPr>
          <p:cNvSpPr txBox="1"/>
          <p:nvPr/>
        </p:nvSpPr>
        <p:spPr>
          <a:xfrm>
            <a:off x="7482580" y="3922482"/>
            <a:ext cx="4171533" cy="621633"/>
          </a:xfrm>
          <a:prstGeom prst="roundRect">
            <a:avLst>
              <a:gd name="adj" fmla="val 10519"/>
            </a:avLst>
          </a:prstGeom>
          <a:solidFill>
            <a:schemeClr val="accent4">
              <a:lumMod val="20000"/>
              <a:lumOff val="80000"/>
              <a:alpha val="30000"/>
            </a:schemeClr>
          </a:solidFill>
          <a:ln w="19050">
            <a:solidFill>
              <a:srgbClr val="D59ED7"/>
            </a:solidFill>
          </a:ln>
        </p:spPr>
        <p:txBody>
          <a:bodyPr wrap="square" lIns="91440" tIns="91440" rIns="91440" bIns="91440" rtlCol="0" anchor="ctr">
            <a:noAutofit/>
          </a:bodyPr>
          <a:lstStyle/>
          <a:p>
            <a:r>
              <a:rPr lang="en-US" sz="1400" noProof="0"/>
              <a:t>Use Copilot to </a:t>
            </a:r>
            <a:r>
              <a:rPr lang="en-US" sz="1400" b="0" i="0" noProof="0">
                <a:effectLst/>
                <a:latin typeface="SegoeUI"/>
              </a:rPr>
              <a:t>aid translation</a:t>
            </a:r>
            <a:br>
              <a:rPr lang="en-US" sz="1400" b="0" i="0" noProof="0">
                <a:effectLst/>
                <a:latin typeface="SegoeUI"/>
              </a:rPr>
            </a:br>
            <a:r>
              <a:rPr lang="en-US" sz="1400" b="0" i="0" noProof="0">
                <a:effectLst/>
                <a:latin typeface="SegoeUI"/>
              </a:rPr>
              <a:t>and localization</a:t>
            </a:r>
            <a:endParaRPr lang="en-US" sz="1400" noProof="0"/>
          </a:p>
        </p:txBody>
      </p:sp>
      <p:sp>
        <p:nvSpPr>
          <p:cNvPr id="58" name="TextBox 57">
            <a:extLst>
              <a:ext uri="{FF2B5EF4-FFF2-40B4-BE49-F238E27FC236}">
                <a16:creationId xmlns:a16="http://schemas.microsoft.com/office/drawing/2014/main" id="{64E58DB0-C393-F60D-B037-0A960AFA8B88}"/>
              </a:ext>
            </a:extLst>
          </p:cNvPr>
          <p:cNvSpPr txBox="1"/>
          <p:nvPr/>
        </p:nvSpPr>
        <p:spPr>
          <a:xfrm>
            <a:off x="986318" y="4682440"/>
            <a:ext cx="1793186" cy="784434"/>
          </a:xfrm>
          <a:prstGeom prst="roundRect">
            <a:avLst>
              <a:gd name="adj" fmla="val 11032"/>
            </a:avLst>
          </a:prstGeom>
          <a:solidFill>
            <a:schemeClr val="bg1"/>
          </a:solidFill>
          <a:ln w="19050">
            <a:noFill/>
          </a:ln>
        </p:spPr>
        <p:txBody>
          <a:bodyPr wrap="square" lIns="91440" tIns="91440" rIns="91440" bIns="9144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effectLst/>
                <a:uLnTx/>
                <a:uFillTx/>
                <a:latin typeface="Segoe Sans Display Semibold" pitchFamily="2" charset="0"/>
                <a:cs typeface="Segoe Sans Display Semibold" pitchFamily="2" charset="0"/>
              </a:rPr>
              <a:t>Campaign execution</a:t>
            </a:r>
          </a:p>
        </p:txBody>
      </p:sp>
      <p:sp>
        <p:nvSpPr>
          <p:cNvPr id="10" name="TextBox 9">
            <a:extLst>
              <a:ext uri="{FF2B5EF4-FFF2-40B4-BE49-F238E27FC236}">
                <a16:creationId xmlns:a16="http://schemas.microsoft.com/office/drawing/2014/main" id="{B8585E79-ED38-01E5-162B-DE95B4159DD8}"/>
              </a:ext>
            </a:extLst>
          </p:cNvPr>
          <p:cNvSpPr txBox="1"/>
          <p:nvPr/>
        </p:nvSpPr>
        <p:spPr>
          <a:xfrm>
            <a:off x="2979506" y="4682440"/>
            <a:ext cx="4291114" cy="784434"/>
          </a:xfrm>
          <a:prstGeom prst="roundRect">
            <a:avLst>
              <a:gd name="adj" fmla="val 11032"/>
            </a:avLst>
          </a:prstGeom>
          <a:solidFill>
            <a:schemeClr val="bg1">
              <a:lumMod val="95000"/>
            </a:schemeClr>
          </a:solidFill>
        </p:spPr>
        <p:txBody>
          <a:bodyPr wrap="square" lIns="91440" tIns="91440" rIns="91440" bIns="91440" rtlCol="0" anchor="ctr">
            <a:noAutofit/>
          </a:bodyPr>
          <a:lstStyle/>
          <a:p>
            <a:r>
              <a:rPr lang="en-US" sz="1400" noProof="0">
                <a:latin typeface="SegoeUI"/>
              </a:rPr>
              <a:t>Only specialists could</a:t>
            </a:r>
            <a:br>
              <a:rPr lang="en-US" sz="1400" noProof="0">
                <a:latin typeface="SegoeUI"/>
              </a:rPr>
            </a:br>
            <a:r>
              <a:rPr lang="en-US" sz="1400" noProof="0">
                <a:latin typeface="SegoeUI"/>
              </a:rPr>
              <a:t>pull data and analyze campaign performance</a:t>
            </a:r>
            <a:endParaRPr lang="en-US" sz="1400" noProof="0"/>
          </a:p>
        </p:txBody>
      </p:sp>
      <p:sp>
        <p:nvSpPr>
          <p:cNvPr id="14" name="TextBox 13">
            <a:extLst>
              <a:ext uri="{FF2B5EF4-FFF2-40B4-BE49-F238E27FC236}">
                <a16:creationId xmlns:a16="http://schemas.microsoft.com/office/drawing/2014/main" id="{2989B151-ED80-D68C-0DDE-7A1B838495D3}"/>
              </a:ext>
            </a:extLst>
          </p:cNvPr>
          <p:cNvSpPr txBox="1"/>
          <p:nvPr/>
        </p:nvSpPr>
        <p:spPr>
          <a:xfrm>
            <a:off x="7482581" y="4682440"/>
            <a:ext cx="4171533" cy="784434"/>
          </a:xfrm>
          <a:prstGeom prst="roundRect">
            <a:avLst>
              <a:gd name="adj" fmla="val 10007"/>
            </a:avLst>
          </a:prstGeom>
          <a:solidFill>
            <a:schemeClr val="accent4">
              <a:lumMod val="20000"/>
              <a:lumOff val="80000"/>
              <a:alpha val="30000"/>
            </a:schemeClr>
          </a:solidFill>
          <a:ln w="19050">
            <a:solidFill>
              <a:srgbClr val="D59ED7"/>
            </a:solidFill>
          </a:ln>
        </p:spPr>
        <p:txBody>
          <a:bodyPr wrap="square" lIns="91440" tIns="91440" rIns="91440" bIns="91440" rtlCol="0" anchor="ctr">
            <a:noAutofit/>
          </a:bodyPr>
          <a:lstStyle/>
          <a:p>
            <a:r>
              <a:rPr lang="en-US" sz="1400" noProof="0"/>
              <a:t>Use Copilot to </a:t>
            </a:r>
            <a:r>
              <a:rPr lang="en-US" sz="1400" b="0" i="0" noProof="0">
                <a:effectLst/>
                <a:latin typeface="SegoeUI"/>
              </a:rPr>
              <a:t>supply management analysis and</a:t>
            </a:r>
            <a:br>
              <a:rPr lang="en-US" sz="1400" b="0" i="0" noProof="0">
                <a:effectLst/>
                <a:latin typeface="SegoeUI"/>
              </a:rPr>
            </a:br>
            <a:r>
              <a:rPr lang="en-US" sz="1400" b="0" i="0" noProof="0">
                <a:effectLst/>
                <a:latin typeface="SegoeUI"/>
              </a:rPr>
              <a:t>budget management</a:t>
            </a:r>
            <a:endParaRPr lang="en-US" sz="1400" noProof="0"/>
          </a:p>
        </p:txBody>
      </p:sp>
      <p:sp>
        <p:nvSpPr>
          <p:cNvPr id="52" name="TextBox 51">
            <a:extLst>
              <a:ext uri="{FF2B5EF4-FFF2-40B4-BE49-F238E27FC236}">
                <a16:creationId xmlns:a16="http://schemas.microsoft.com/office/drawing/2014/main" id="{B3C1A343-8511-E8CA-783A-44B39B133ED9}"/>
              </a:ext>
            </a:extLst>
          </p:cNvPr>
          <p:cNvSpPr txBox="1"/>
          <p:nvPr/>
        </p:nvSpPr>
        <p:spPr>
          <a:xfrm>
            <a:off x="986318" y="5564099"/>
            <a:ext cx="1793186" cy="784434"/>
          </a:xfrm>
          <a:prstGeom prst="roundRect">
            <a:avLst>
              <a:gd name="adj" fmla="val 11032"/>
            </a:avLst>
          </a:prstGeom>
          <a:solidFill>
            <a:schemeClr val="bg1"/>
          </a:solidFill>
          <a:ln w="19050">
            <a:noFill/>
          </a:ln>
        </p:spPr>
        <p:txBody>
          <a:bodyPr wrap="square" lIns="91440" tIns="91440" rIns="91440" bIns="9144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a:ln>
                  <a:noFill/>
                </a:ln>
                <a:effectLst/>
                <a:uLnTx/>
                <a:uFillTx/>
                <a:latin typeface="Segoe Sans Display Semibold" pitchFamily="2" charset="0"/>
                <a:cs typeface="Segoe Sans Display Semibold" pitchFamily="2" charset="0"/>
              </a:rPr>
              <a:t>Content Creation</a:t>
            </a:r>
          </a:p>
        </p:txBody>
      </p:sp>
      <p:sp>
        <p:nvSpPr>
          <p:cNvPr id="50" name="TextBox 49">
            <a:extLst>
              <a:ext uri="{FF2B5EF4-FFF2-40B4-BE49-F238E27FC236}">
                <a16:creationId xmlns:a16="http://schemas.microsoft.com/office/drawing/2014/main" id="{3D0EA410-2C03-03D1-90E7-07C309E9835C}"/>
              </a:ext>
            </a:extLst>
          </p:cNvPr>
          <p:cNvSpPr txBox="1"/>
          <p:nvPr/>
        </p:nvSpPr>
        <p:spPr>
          <a:xfrm>
            <a:off x="2992205" y="5564099"/>
            <a:ext cx="4291114" cy="784434"/>
          </a:xfrm>
          <a:prstGeom prst="roundRect">
            <a:avLst>
              <a:gd name="adj" fmla="val 11032"/>
            </a:avLst>
          </a:prstGeom>
          <a:solidFill>
            <a:schemeClr val="bg1">
              <a:lumMod val="95000"/>
            </a:schemeClr>
          </a:solidFill>
        </p:spPr>
        <p:txBody>
          <a:bodyPr wrap="square" lIns="91440" tIns="91440" rIns="91440" bIns="91440" rtlCol="0" anchor="ctr">
            <a:noAutofit/>
          </a:bodyPr>
          <a:lstStyle/>
          <a:p>
            <a:r>
              <a:rPr lang="en-US" sz="1400" noProof="0"/>
              <a:t>Creating campaign content took up to</a:t>
            </a:r>
            <a:br>
              <a:rPr lang="en-US" sz="1400" noProof="0"/>
            </a:br>
            <a:r>
              <a:rPr lang="en-US" sz="1400" noProof="0"/>
              <a:t>6 months</a:t>
            </a:r>
          </a:p>
        </p:txBody>
      </p:sp>
      <p:sp>
        <p:nvSpPr>
          <p:cNvPr id="51" name="TextBox 50">
            <a:extLst>
              <a:ext uri="{FF2B5EF4-FFF2-40B4-BE49-F238E27FC236}">
                <a16:creationId xmlns:a16="http://schemas.microsoft.com/office/drawing/2014/main" id="{32FFD3C4-EB4B-69A5-47B3-95C5306194D6}"/>
              </a:ext>
            </a:extLst>
          </p:cNvPr>
          <p:cNvSpPr txBox="1"/>
          <p:nvPr/>
        </p:nvSpPr>
        <p:spPr>
          <a:xfrm>
            <a:off x="7495280" y="5564099"/>
            <a:ext cx="4171533" cy="784434"/>
          </a:xfrm>
          <a:prstGeom prst="roundRect">
            <a:avLst>
              <a:gd name="adj" fmla="val 10007"/>
            </a:avLst>
          </a:prstGeom>
          <a:solidFill>
            <a:schemeClr val="accent4">
              <a:lumMod val="20000"/>
              <a:lumOff val="80000"/>
              <a:alpha val="30000"/>
            </a:schemeClr>
          </a:solidFill>
          <a:ln w="19050">
            <a:solidFill>
              <a:srgbClr val="D59ED7"/>
            </a:solidFill>
          </a:ln>
        </p:spPr>
        <p:txBody>
          <a:bodyPr wrap="square" lIns="91440" tIns="91440" rIns="91440" bIns="91440" rtlCol="0" anchor="ctr">
            <a:noAutofit/>
          </a:bodyPr>
          <a:lstStyle/>
          <a:p>
            <a:r>
              <a:rPr lang="en-US" sz="1400" noProof="0">
                <a:latin typeface="Segoe Sans Display" pitchFamily="2" charset="0"/>
                <a:cs typeface="Segoe Sans Display" pitchFamily="2" charset="0"/>
              </a:rPr>
              <a:t>Use Copilot to </a:t>
            </a:r>
            <a:r>
              <a:rPr lang="en-US" sz="1400" b="0" i="0" noProof="0">
                <a:effectLst/>
                <a:latin typeface="Segoe Sans Display" pitchFamily="2" charset="0"/>
                <a:cs typeface="Segoe Sans Display" pitchFamily="2" charset="0"/>
              </a:rPr>
              <a:t>draft and optimize content, review for inclusivity</a:t>
            </a:r>
            <a:endParaRPr lang="en-US" sz="1400" noProof="0">
              <a:highlight>
                <a:srgbClr val="FFFF00"/>
              </a:highlight>
              <a:latin typeface="Segoe Sans Display" pitchFamily="2" charset="0"/>
              <a:cs typeface="Segoe Sans Display" pitchFamily="2" charset="0"/>
            </a:endParaRPr>
          </a:p>
        </p:txBody>
      </p:sp>
      <p:sp>
        <p:nvSpPr>
          <p:cNvPr id="33" name="TextBox 32">
            <a:extLst>
              <a:ext uri="{FF2B5EF4-FFF2-40B4-BE49-F238E27FC236}">
                <a16:creationId xmlns:a16="http://schemas.microsoft.com/office/drawing/2014/main" id="{A6D8E30D-91A0-A18D-D1A4-DABF04833A9E}"/>
              </a:ext>
            </a:extLst>
          </p:cNvPr>
          <p:cNvSpPr txBox="1"/>
          <p:nvPr/>
        </p:nvSpPr>
        <p:spPr>
          <a:xfrm>
            <a:off x="5059345" y="6532919"/>
            <a:ext cx="6791961" cy="153888"/>
          </a:xfrm>
          <a:prstGeom prst="rect">
            <a:avLst/>
          </a:prstGeom>
          <a:noFill/>
        </p:spPr>
        <p:txBody>
          <a:bodyPr wrap="square" lIns="0" tIns="0" rIns="0" bIns="0" rtlCol="0">
            <a:spAutoFit/>
          </a:bodyPr>
          <a:lstStyle/>
          <a:p>
            <a:pPr algn="r"/>
            <a:r>
              <a:rPr lang="en-US" sz="1000" noProof="0"/>
              <a:t>Source: </a:t>
            </a:r>
            <a:r>
              <a:rPr lang="en-US" sz="1000" noProof="0">
                <a:hlinkClick r:id="rId4"/>
              </a:rPr>
              <a:t>Finastra’s Copilot revolution: How AI is reshaping B2B software marketing for the financial services sector</a:t>
            </a:r>
            <a:endParaRPr lang="en-US" sz="1000" noProof="0"/>
          </a:p>
        </p:txBody>
      </p:sp>
    </p:spTree>
    <p:extLst>
      <p:ext uri="{BB962C8B-B14F-4D97-AF65-F5344CB8AC3E}">
        <p14:creationId xmlns:p14="http://schemas.microsoft.com/office/powerpoint/2010/main" val="9720291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05316-0F46-AB4F-9D64-A3006209926A}"/>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F2525D18-DC81-2F9C-8111-F4980102B4BF}"/>
              </a:ext>
              <a:ext uri="{C183D7F6-B498-43B3-948B-1728B52AA6E4}">
                <adec:decorative xmlns:adec="http://schemas.microsoft.com/office/drawing/2017/decorative" val="1"/>
              </a:ext>
            </a:extLst>
          </p:cNvPr>
          <p:cNvPicPr>
            <a:picLocks noChangeAspect="1"/>
          </p:cNvPicPr>
          <p:nvPr/>
        </p:nvPicPr>
        <p:blipFill>
          <a:blip r:embed="rId4"/>
          <a:srcRect r="35897"/>
          <a:stretch/>
        </p:blipFill>
        <p:spPr>
          <a:xfrm>
            <a:off x="10268655" y="3467100"/>
            <a:ext cx="1923345" cy="3390900"/>
          </a:xfrm>
          <a:prstGeom prst="rect">
            <a:avLst/>
          </a:prstGeom>
        </p:spPr>
      </p:pic>
      <p:sp>
        <p:nvSpPr>
          <p:cNvPr id="47" name="Title 46">
            <a:extLst>
              <a:ext uri="{FF2B5EF4-FFF2-40B4-BE49-F238E27FC236}">
                <a16:creationId xmlns:a16="http://schemas.microsoft.com/office/drawing/2014/main" id="{9EA1E811-D85F-2DB1-9C21-9CCF126AAF6E}"/>
              </a:ext>
            </a:extLst>
          </p:cNvPr>
          <p:cNvSpPr>
            <a:spLocks noGrp="1"/>
          </p:cNvSpPr>
          <p:nvPr>
            <p:ph type="title"/>
          </p:nvPr>
        </p:nvSpPr>
        <p:spPr>
          <a:xfrm>
            <a:off x="586740" y="455544"/>
            <a:ext cx="11018520" cy="553998"/>
          </a:xfrm>
        </p:spPr>
        <p:txBody>
          <a:bodyPr/>
          <a:lstStyle/>
          <a:p>
            <a:r>
              <a:rPr lang="en-US" noProof="0"/>
              <a:t>Exploring opportunities for </a:t>
            </a:r>
            <a:r>
              <a:rPr lang="en-US" i="1" noProof="0"/>
              <a:t>your own </a:t>
            </a:r>
            <a:r>
              <a:rPr lang="en-US" noProof="0"/>
              <a:t>impact</a:t>
            </a:r>
          </a:p>
        </p:txBody>
      </p:sp>
      <p:pic>
        <p:nvPicPr>
          <p:cNvPr id="1052" name="Picture 1051">
            <a:extLst>
              <a:ext uri="{FF2B5EF4-FFF2-40B4-BE49-F238E27FC236}">
                <a16:creationId xmlns:a16="http://schemas.microsoft.com/office/drawing/2014/main" id="{77B26BDF-1B7D-0743-A476-7C522BBC1CF6}"/>
              </a:ext>
              <a:ext uri="{C183D7F6-B498-43B3-948B-1728B52AA6E4}">
                <adec:decorative xmlns:adec="http://schemas.microsoft.com/office/drawing/2017/decorative" val="1"/>
              </a:ext>
            </a:extLst>
          </p:cNvPr>
          <p:cNvPicPr>
            <a:picLocks noChangeAspect="1"/>
          </p:cNvPicPr>
          <p:nvPr/>
        </p:nvPicPr>
        <p:blipFill>
          <a:blip r:embed="rId5"/>
          <a:srcRect r="41557"/>
          <a:stretch/>
        </p:blipFill>
        <p:spPr>
          <a:xfrm>
            <a:off x="10146873" y="-19601"/>
            <a:ext cx="2045127" cy="1812182"/>
          </a:xfrm>
          <a:prstGeom prst="rect">
            <a:avLst/>
          </a:prstGeom>
        </p:spPr>
      </p:pic>
      <p:pic>
        <p:nvPicPr>
          <p:cNvPr id="1051" name="Picture 2">
            <a:extLst>
              <a:ext uri="{FF2B5EF4-FFF2-40B4-BE49-F238E27FC236}">
                <a16:creationId xmlns:a16="http://schemas.microsoft.com/office/drawing/2014/main" id="{629665B8-2ADA-9BE5-5B1D-7B16BA81F7C3}"/>
              </a:ext>
              <a:ext uri="{C183D7F6-B498-43B3-948B-1728B52AA6E4}">
                <adec:decorative xmlns:adec="http://schemas.microsoft.com/office/drawing/2017/decorative" val="1"/>
              </a:ext>
            </a:extLst>
          </p:cNvPr>
          <p:cNvPicPr>
            <a:picLocks noChangeAspect="1" noChangeArrowheads="1"/>
          </p:cNvPicPr>
          <p:nvPr/>
        </p:nvPicPr>
        <p:blipFill>
          <a:blip r:embed="rId6" cstate="print">
            <a:alphaModFix/>
            <a:extLst>
              <a:ext uri="{28A0092B-C50C-407E-A947-70E740481C1C}">
                <a14:useLocalDpi xmlns:a14="http://schemas.microsoft.com/office/drawing/2010/main" val="0"/>
              </a:ext>
            </a:extLst>
          </a:blip>
          <a:srcRect/>
          <a:stretch>
            <a:fillRect/>
          </a:stretch>
        </p:blipFill>
        <p:spPr bwMode="auto">
          <a:xfrm>
            <a:off x="11453352" y="210235"/>
            <a:ext cx="556211" cy="553998"/>
          </a:xfrm>
          <a:prstGeom prst="rect">
            <a:avLst/>
          </a:prstGeom>
          <a:noFill/>
          <a:extLst>
            <a:ext uri="{909E8E84-426E-40DD-AFC4-6F175D3DCCD1}">
              <a14:hiddenFill xmlns:a14="http://schemas.microsoft.com/office/drawing/2010/main">
                <a:solidFill>
                  <a:srgbClr val="FFFFFF"/>
                </a:solidFill>
              </a14:hiddenFill>
            </a:ext>
          </a:extLst>
        </p:spPr>
      </p:pic>
      <p:sp>
        <p:nvSpPr>
          <p:cNvPr id="1050" name="2. Slide Title">
            <a:extLst>
              <a:ext uri="{FF2B5EF4-FFF2-40B4-BE49-F238E27FC236}">
                <a16:creationId xmlns:a16="http://schemas.microsoft.com/office/drawing/2014/main" id="{04ADB0C2-4E96-53C5-485F-E17800B91791}"/>
              </a:ext>
            </a:extLst>
          </p:cNvPr>
          <p:cNvSpPr txBox="1">
            <a:spLocks/>
          </p:cNvSpPr>
          <p:nvPr>
            <p:custDataLst>
              <p:tags r:id="rId1"/>
            </p:custDataLst>
          </p:nvPr>
        </p:nvSpPr>
        <p:spPr>
          <a:xfrm>
            <a:off x="586740" y="1126256"/>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en-US" sz="1800" b="1" i="0" u="none" strike="noStrike" kern="1200" cap="none" spc="0" normalizeH="0" baseline="0" noProof="0">
                <a:ln w="6350" cap="flat">
                  <a:noFill/>
                  <a:miter lim="800000"/>
                </a:ln>
                <a:effectLst/>
                <a:uLnTx/>
                <a:uFillTx/>
                <a:ea typeface="+mj-ea"/>
                <a:cs typeface="+mj-cs"/>
              </a:rPr>
              <a:t>Let’s get real and discover your “AI Kickstarter”</a:t>
            </a:r>
          </a:p>
        </p:txBody>
      </p:sp>
      <p:sp>
        <p:nvSpPr>
          <p:cNvPr id="4" name="Freeform 8">
            <a:extLst>
              <a:ext uri="{FF2B5EF4-FFF2-40B4-BE49-F238E27FC236}">
                <a16:creationId xmlns:a16="http://schemas.microsoft.com/office/drawing/2014/main" id="{EC3E64C4-F6F2-F82A-C6B3-7BEEF960FCDB}"/>
              </a:ext>
              <a:ext uri="{C183D7F6-B498-43B3-948B-1728B52AA6E4}">
                <adec:decorative xmlns:adec="http://schemas.microsoft.com/office/drawing/2017/decorative" val="1"/>
              </a:ext>
            </a:extLst>
          </p:cNvPr>
          <p:cNvSpPr>
            <a:spLocks/>
          </p:cNvSpPr>
          <p:nvPr/>
        </p:nvSpPr>
        <p:spPr bwMode="auto">
          <a:xfrm>
            <a:off x="588963"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Rectangle 5">
            <a:hlinkClick r:id="" action="ppaction://noaction"/>
            <a:extLst>
              <a:ext uri="{FF2B5EF4-FFF2-40B4-BE49-F238E27FC236}">
                <a16:creationId xmlns:a16="http://schemas.microsoft.com/office/drawing/2014/main" id="{D47BF38C-258C-0BB5-C2ED-F8F54EF8B673}"/>
              </a:ext>
              <a:ext uri="{C183D7F6-B498-43B3-948B-1728B52AA6E4}">
                <adec:decorative xmlns:adec="http://schemas.microsoft.com/office/drawing/2017/decorative" val="1"/>
              </a:ext>
            </a:extLst>
          </p:cNvPr>
          <p:cNvSpPr>
            <a:spLocks noGrp="1"/>
          </p:cNvSpPr>
          <p:nvPr/>
        </p:nvSpPr>
        <p:spPr bwMode="auto">
          <a:xfrm>
            <a:off x="592879" y="1724681"/>
            <a:ext cx="3544888"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39" name="Rectangle 38">
            <a:hlinkClick r:id="" action="ppaction://noaction"/>
            <a:extLst>
              <a:ext uri="{FF2B5EF4-FFF2-40B4-BE49-F238E27FC236}">
                <a16:creationId xmlns:a16="http://schemas.microsoft.com/office/drawing/2014/main" id="{E4356D57-718A-00F8-ECAB-132DA81E91F7}"/>
              </a:ext>
            </a:extLst>
          </p:cNvPr>
          <p:cNvSpPr>
            <a:spLocks noGrp="1"/>
          </p:cNvSpPr>
          <p:nvPr/>
        </p:nvSpPr>
        <p:spPr bwMode="auto">
          <a:xfrm>
            <a:off x="877888" y="1891183"/>
            <a:ext cx="2982912"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i="0" u="none" strike="noStrike" kern="1200" cap="none" spc="0" normalizeH="0" baseline="0" noProof="0">
                <a:ln w="3175">
                  <a:noFill/>
                </a:ln>
                <a:solidFill>
                  <a:schemeClr val="accent1"/>
                </a:solidFill>
                <a:effectLst/>
                <a:uLnTx/>
                <a:uFillTx/>
                <a:latin typeface="+mj-lt"/>
                <a:ea typeface="+mj-ea"/>
                <a:cs typeface="+mj-cs"/>
              </a:rPr>
              <a:t>Meeting &amp; Collaboration</a:t>
            </a:r>
          </a:p>
        </p:txBody>
      </p:sp>
      <p:sp>
        <p:nvSpPr>
          <p:cNvPr id="2" name="Freeform 8">
            <a:extLst>
              <a:ext uri="{FF2B5EF4-FFF2-40B4-BE49-F238E27FC236}">
                <a16:creationId xmlns:a16="http://schemas.microsoft.com/office/drawing/2014/main" id="{DA0E5C8D-DA74-B4AE-6572-D6224493EAE8}"/>
              </a:ext>
              <a:ext uri="{C183D7F6-B498-43B3-948B-1728B52AA6E4}">
                <adec:decorative xmlns:adec="http://schemas.microsoft.com/office/drawing/2017/decorative" val="1"/>
              </a:ext>
            </a:extLst>
          </p:cNvPr>
          <p:cNvSpPr>
            <a:spLocks/>
          </p:cNvSpPr>
          <p:nvPr/>
        </p:nvSpPr>
        <p:spPr bwMode="auto">
          <a:xfrm>
            <a:off x="4322815"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Rectangle 4">
            <a:hlinkClick r:id="" action="ppaction://noaction"/>
            <a:extLst>
              <a:ext uri="{FF2B5EF4-FFF2-40B4-BE49-F238E27FC236}">
                <a16:creationId xmlns:a16="http://schemas.microsoft.com/office/drawing/2014/main" id="{23ECF234-6A5E-27EA-736B-2BF78DB84985}"/>
              </a:ext>
              <a:ext uri="{C183D7F6-B498-43B3-948B-1728B52AA6E4}">
                <adec:decorative xmlns:adec="http://schemas.microsoft.com/office/drawing/2017/decorative" val="1"/>
              </a:ext>
            </a:extLst>
          </p:cNvPr>
          <p:cNvSpPr>
            <a:spLocks noGrp="1"/>
          </p:cNvSpPr>
          <p:nvPr/>
        </p:nvSpPr>
        <p:spPr bwMode="auto">
          <a:xfrm>
            <a:off x="4326731" y="1724681"/>
            <a:ext cx="3548804"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52" name="Rectangle 51">
            <a:hlinkClick r:id="" action="ppaction://noaction"/>
            <a:extLst>
              <a:ext uri="{FF2B5EF4-FFF2-40B4-BE49-F238E27FC236}">
                <a16:creationId xmlns:a16="http://schemas.microsoft.com/office/drawing/2014/main" id="{6DD1F48C-E2C0-B56A-937E-AB497579BF7F}"/>
              </a:ext>
            </a:extLst>
          </p:cNvPr>
          <p:cNvSpPr>
            <a:spLocks noGrp="1"/>
          </p:cNvSpPr>
          <p:nvPr/>
        </p:nvSpPr>
        <p:spPr bwMode="auto">
          <a:xfrm>
            <a:off x="4614526" y="1891183"/>
            <a:ext cx="2980316"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i="0" u="none" strike="noStrike" kern="1200" cap="none" spc="0" normalizeH="0" baseline="0" noProof="0">
                <a:ln w="3175">
                  <a:noFill/>
                </a:ln>
                <a:solidFill>
                  <a:schemeClr val="accent2"/>
                </a:solidFill>
                <a:effectLst/>
                <a:uLnTx/>
                <a:uFillTx/>
                <a:latin typeface="+mj-lt"/>
                <a:ea typeface="+mj-ea"/>
                <a:cs typeface="+mj-cs"/>
              </a:rPr>
              <a:t>Content Generation</a:t>
            </a:r>
          </a:p>
        </p:txBody>
      </p:sp>
      <p:sp>
        <p:nvSpPr>
          <p:cNvPr id="3" name="Freeform 8">
            <a:extLst>
              <a:ext uri="{FF2B5EF4-FFF2-40B4-BE49-F238E27FC236}">
                <a16:creationId xmlns:a16="http://schemas.microsoft.com/office/drawing/2014/main" id="{E6BC7105-B784-E25A-3F2E-ED4287C925FD}"/>
              </a:ext>
              <a:ext uri="{C183D7F6-B498-43B3-948B-1728B52AA6E4}">
                <adec:decorative xmlns:adec="http://schemas.microsoft.com/office/drawing/2017/decorative" val="1"/>
              </a:ext>
            </a:extLst>
          </p:cNvPr>
          <p:cNvSpPr>
            <a:spLocks/>
          </p:cNvSpPr>
          <p:nvPr/>
        </p:nvSpPr>
        <p:spPr bwMode="auto">
          <a:xfrm>
            <a:off x="8056668"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ectangle 6">
            <a:hlinkClick r:id="" action="ppaction://noaction"/>
            <a:extLst>
              <a:ext uri="{FF2B5EF4-FFF2-40B4-BE49-F238E27FC236}">
                <a16:creationId xmlns:a16="http://schemas.microsoft.com/office/drawing/2014/main" id="{A37869FE-ADF1-9EB7-5D47-62D6C43C4FBE}"/>
              </a:ext>
              <a:ext uri="{C183D7F6-B498-43B3-948B-1728B52AA6E4}">
                <adec:decorative xmlns:adec="http://schemas.microsoft.com/office/drawing/2017/decorative" val="1"/>
              </a:ext>
            </a:extLst>
          </p:cNvPr>
          <p:cNvSpPr>
            <a:spLocks noGrp="1"/>
          </p:cNvSpPr>
          <p:nvPr/>
        </p:nvSpPr>
        <p:spPr bwMode="auto">
          <a:xfrm>
            <a:off x="8060584" y="1724681"/>
            <a:ext cx="3544888"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63" name="Rectangle 62">
            <a:hlinkClick r:id="" action="ppaction://noaction"/>
            <a:extLst>
              <a:ext uri="{FF2B5EF4-FFF2-40B4-BE49-F238E27FC236}">
                <a16:creationId xmlns:a16="http://schemas.microsoft.com/office/drawing/2014/main" id="{B20A92D7-124A-6D7A-34A9-F85D230F81F6}"/>
              </a:ext>
            </a:extLst>
          </p:cNvPr>
          <p:cNvSpPr>
            <a:spLocks noGrp="1"/>
          </p:cNvSpPr>
          <p:nvPr/>
        </p:nvSpPr>
        <p:spPr bwMode="auto">
          <a:xfrm>
            <a:off x="8347627" y="1891183"/>
            <a:ext cx="2972242"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i="0" u="none" strike="noStrike" kern="1200" cap="none" spc="0" normalizeH="0" baseline="0" noProof="0">
                <a:ln w="3175">
                  <a:noFill/>
                </a:ln>
                <a:solidFill>
                  <a:schemeClr val="accent3"/>
                </a:solidFill>
                <a:effectLst/>
                <a:uLnTx/>
                <a:uFillTx/>
                <a:latin typeface="+mj-lt"/>
                <a:ea typeface="+mj-ea"/>
                <a:cs typeface="+mj-cs"/>
              </a:rPr>
              <a:t>Personal Productivity</a:t>
            </a:r>
          </a:p>
        </p:txBody>
      </p:sp>
      <p:grpSp>
        <p:nvGrpSpPr>
          <p:cNvPr id="1049" name="Group 1048" descr="An object with examples of exploring opportunities for your own impact.">
            <a:extLst>
              <a:ext uri="{FF2B5EF4-FFF2-40B4-BE49-F238E27FC236}">
                <a16:creationId xmlns:a16="http://schemas.microsoft.com/office/drawing/2014/main" id="{5E0B2CAD-A537-4EF7-DE3E-1C4781810B7D}"/>
              </a:ext>
            </a:extLst>
          </p:cNvPr>
          <p:cNvGrpSpPr/>
          <p:nvPr/>
        </p:nvGrpSpPr>
        <p:grpSpPr>
          <a:xfrm>
            <a:off x="869846" y="2453435"/>
            <a:ext cx="10458659" cy="697288"/>
            <a:chOff x="869846" y="2624509"/>
            <a:chExt cx="10458659" cy="697288"/>
          </a:xfrm>
        </p:grpSpPr>
        <p:sp>
          <p:nvSpPr>
            <p:cNvPr id="8" name="Rectangle: Rounded Corners 7">
              <a:extLst>
                <a:ext uri="{FF2B5EF4-FFF2-40B4-BE49-F238E27FC236}">
                  <a16:creationId xmlns:a16="http://schemas.microsoft.com/office/drawing/2014/main" id="{0DF1B507-D6E5-AA2E-A9A0-CDAD1166F4E1}"/>
                </a:ext>
                <a:ext uri="{C183D7F6-B498-43B3-948B-1728B52AA6E4}">
                  <adec:decorative xmlns:adec="http://schemas.microsoft.com/office/drawing/2017/decorative" val="1"/>
                </a:ext>
              </a:extLst>
            </p:cNvPr>
            <p:cNvSpPr>
              <a:spLocks/>
            </p:cNvSpPr>
            <p:nvPr/>
          </p:nvSpPr>
          <p:spPr bwMode="auto">
            <a:xfrm>
              <a:off x="869846"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F3EDC100-1838-E0A5-B098-7FF3DD886A42}"/>
                </a:ext>
                <a:ext uri="{C183D7F6-B498-43B3-948B-1728B52AA6E4}">
                  <adec:decorative xmlns:adec="http://schemas.microsoft.com/office/drawing/2017/decorative" val="1"/>
                </a:ext>
              </a:extLst>
            </p:cNvPr>
            <p:cNvSpPr/>
            <p:nvPr/>
          </p:nvSpPr>
          <p:spPr bwMode="auto">
            <a:xfrm>
              <a:off x="2450785"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F7D20623-3B95-E4AD-EB53-CE560644B679}"/>
                </a:ext>
                <a:ext uri="{C183D7F6-B498-43B3-948B-1728B52AA6E4}">
                  <adec:decorative xmlns:adec="http://schemas.microsoft.com/office/drawing/2017/decorative" val="1"/>
                </a:ext>
              </a:extLst>
            </p:cNvPr>
            <p:cNvSpPr/>
            <p:nvPr/>
          </p:nvSpPr>
          <p:spPr bwMode="auto">
            <a:xfrm>
              <a:off x="4603698"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895A1BA9-101C-CBC4-2FCE-521D3FA90933}"/>
                </a:ext>
                <a:ext uri="{C183D7F6-B498-43B3-948B-1728B52AA6E4}">
                  <adec:decorative xmlns:adec="http://schemas.microsoft.com/office/drawing/2017/decorative" val="1"/>
                </a:ext>
              </a:extLst>
            </p:cNvPr>
            <p:cNvSpPr/>
            <p:nvPr/>
          </p:nvSpPr>
          <p:spPr bwMode="auto">
            <a:xfrm>
              <a:off x="6184637"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32AC2271-113A-9C6B-7FBD-AFEA4659B515}"/>
                </a:ext>
                <a:ext uri="{C183D7F6-B498-43B3-948B-1728B52AA6E4}">
                  <adec:decorative xmlns:adec="http://schemas.microsoft.com/office/drawing/2017/decorative" val="1"/>
                </a:ext>
              </a:extLst>
            </p:cNvPr>
            <p:cNvSpPr/>
            <p:nvPr/>
          </p:nvSpPr>
          <p:spPr bwMode="auto">
            <a:xfrm>
              <a:off x="8337551"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F95C2EBF-1581-B07C-3095-BE26BF330DBE}"/>
                </a:ext>
                <a:ext uri="{C183D7F6-B498-43B3-948B-1728B52AA6E4}">
                  <adec:decorative xmlns:adec="http://schemas.microsoft.com/office/drawing/2017/decorative" val="1"/>
                </a:ext>
              </a:extLst>
            </p:cNvPr>
            <p:cNvSpPr/>
            <p:nvPr/>
          </p:nvSpPr>
          <p:spPr bwMode="auto">
            <a:xfrm>
              <a:off x="9918490"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31F72928-05B9-F487-E5BF-41817F472E21}"/>
                </a:ext>
              </a:extLst>
            </p:cNvPr>
            <p:cNvSpPr>
              <a:spLocks/>
            </p:cNvSpPr>
            <p:nvPr/>
          </p:nvSpPr>
          <p:spPr bwMode="auto">
            <a:xfrm>
              <a:off x="869846" y="2636231"/>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Automated</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agenda preparation</a:t>
              </a:r>
            </a:p>
          </p:txBody>
        </p:sp>
        <p:sp>
          <p:nvSpPr>
            <p:cNvPr id="45" name="Rectangle 44">
              <a:extLst>
                <a:ext uri="{FF2B5EF4-FFF2-40B4-BE49-F238E27FC236}">
                  <a16:creationId xmlns:a16="http://schemas.microsoft.com/office/drawing/2014/main" id="{22EBCB54-DDFC-1EB2-E875-7C044C09DBAC}"/>
                </a:ext>
              </a:extLst>
            </p:cNvPr>
            <p:cNvSpPr>
              <a:spLocks/>
            </p:cNvSpPr>
            <p:nvPr/>
          </p:nvSpPr>
          <p:spPr bwMode="auto">
            <a:xfrm>
              <a:off x="2450785" y="2708784"/>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Recap. A</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meeting or chat </a:t>
              </a:r>
            </a:p>
          </p:txBody>
        </p:sp>
        <p:sp>
          <p:nvSpPr>
            <p:cNvPr id="54" name="Rectangle 53">
              <a:extLst>
                <a:ext uri="{FF2B5EF4-FFF2-40B4-BE49-F238E27FC236}">
                  <a16:creationId xmlns:a16="http://schemas.microsoft.com/office/drawing/2014/main" id="{94B09F99-8D3B-C20D-208E-9CE035904422}"/>
                </a:ext>
              </a:extLst>
            </p:cNvPr>
            <p:cNvSpPr>
              <a:spLocks/>
            </p:cNvSpPr>
            <p:nvPr/>
          </p:nvSpPr>
          <p:spPr bwMode="auto">
            <a:xfrm>
              <a:off x="4603698" y="2624509"/>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Transform</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existing text into another form</a:t>
              </a:r>
            </a:p>
          </p:txBody>
        </p:sp>
        <p:sp>
          <p:nvSpPr>
            <p:cNvPr id="58" name="Rectangle 57">
              <a:extLst>
                <a:ext uri="{FF2B5EF4-FFF2-40B4-BE49-F238E27FC236}">
                  <a16:creationId xmlns:a16="http://schemas.microsoft.com/office/drawing/2014/main" id="{2FEB527C-6568-E543-3C6E-12FD424C160F}"/>
                </a:ext>
              </a:extLst>
            </p:cNvPr>
            <p:cNvSpPr>
              <a:spLocks/>
            </p:cNvSpPr>
            <p:nvPr/>
          </p:nvSpPr>
          <p:spPr bwMode="auto">
            <a:xfrm>
              <a:off x="6184637" y="2708784"/>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Create</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first drafts</a:t>
              </a:r>
            </a:p>
          </p:txBody>
        </p:sp>
        <p:sp>
          <p:nvSpPr>
            <p:cNvPr id="1025" name="Rectangle 1024">
              <a:extLst>
                <a:ext uri="{FF2B5EF4-FFF2-40B4-BE49-F238E27FC236}">
                  <a16:creationId xmlns:a16="http://schemas.microsoft.com/office/drawing/2014/main" id="{C2BA3F91-98D9-52CF-6367-DCC1BA788E89}"/>
                </a:ext>
              </a:extLst>
            </p:cNvPr>
            <p:cNvSpPr/>
            <p:nvPr/>
          </p:nvSpPr>
          <p:spPr bwMode="auto">
            <a:xfrm>
              <a:off x="8337551" y="2636231"/>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Author/get coaching on a new email</a:t>
              </a:r>
            </a:p>
          </p:txBody>
        </p:sp>
        <p:sp>
          <p:nvSpPr>
            <p:cNvPr id="1037" name="Rectangle 1036">
              <a:extLst>
                <a:ext uri="{FF2B5EF4-FFF2-40B4-BE49-F238E27FC236}">
                  <a16:creationId xmlns:a16="http://schemas.microsoft.com/office/drawing/2014/main" id="{FCF22913-961D-2759-0E16-5DA7BD89AE70}"/>
                </a:ext>
              </a:extLst>
            </p:cNvPr>
            <p:cNvSpPr/>
            <p:nvPr/>
          </p:nvSpPr>
          <p:spPr bwMode="auto">
            <a:xfrm>
              <a:off x="9918490" y="2647954"/>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Q&amp;A and ideas generation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in chat</a:t>
              </a:r>
            </a:p>
          </p:txBody>
        </p:sp>
      </p:grpSp>
      <p:grpSp>
        <p:nvGrpSpPr>
          <p:cNvPr id="1048" name="Group 1047" descr="An object with examples of exploring opportunities for your own impact.">
            <a:extLst>
              <a:ext uri="{FF2B5EF4-FFF2-40B4-BE49-F238E27FC236}">
                <a16:creationId xmlns:a16="http://schemas.microsoft.com/office/drawing/2014/main" id="{171BBF5F-3B37-70EF-EB33-3E373D8D4549}"/>
              </a:ext>
            </a:extLst>
          </p:cNvPr>
          <p:cNvGrpSpPr/>
          <p:nvPr/>
        </p:nvGrpSpPr>
        <p:grpSpPr>
          <a:xfrm>
            <a:off x="869846" y="3352708"/>
            <a:ext cx="10458659" cy="685566"/>
            <a:chOff x="869846" y="3495416"/>
            <a:chExt cx="10458659" cy="685566"/>
          </a:xfrm>
        </p:grpSpPr>
        <p:sp>
          <p:nvSpPr>
            <p:cNvPr id="9" name="Rectangle: Rounded Corners 8">
              <a:extLst>
                <a:ext uri="{FF2B5EF4-FFF2-40B4-BE49-F238E27FC236}">
                  <a16:creationId xmlns:a16="http://schemas.microsoft.com/office/drawing/2014/main" id="{9D30E81A-2DC7-8145-12A8-6049857A1B63}"/>
                </a:ext>
                <a:ext uri="{C183D7F6-B498-43B3-948B-1728B52AA6E4}">
                  <adec:decorative xmlns:adec="http://schemas.microsoft.com/office/drawing/2017/decorative" val="1"/>
                </a:ext>
              </a:extLst>
            </p:cNvPr>
            <p:cNvSpPr/>
            <p:nvPr/>
          </p:nvSpPr>
          <p:spPr bwMode="auto">
            <a:xfrm>
              <a:off x="869846"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B5114B23-8062-55E5-39A4-F7B5918BC910}"/>
                </a:ext>
                <a:ext uri="{C183D7F6-B498-43B3-948B-1728B52AA6E4}">
                  <adec:decorative xmlns:adec="http://schemas.microsoft.com/office/drawing/2017/decorative" val="1"/>
                </a:ext>
              </a:extLst>
            </p:cNvPr>
            <p:cNvSpPr/>
            <p:nvPr/>
          </p:nvSpPr>
          <p:spPr bwMode="auto">
            <a:xfrm>
              <a:off x="2450785"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871F9834-759D-475B-FBDF-A493B2D2F7B0}"/>
                </a:ext>
                <a:ext uri="{C183D7F6-B498-43B3-948B-1728B52AA6E4}">
                  <adec:decorative xmlns:adec="http://schemas.microsoft.com/office/drawing/2017/decorative" val="1"/>
                </a:ext>
              </a:extLst>
            </p:cNvPr>
            <p:cNvSpPr/>
            <p:nvPr/>
          </p:nvSpPr>
          <p:spPr bwMode="auto">
            <a:xfrm>
              <a:off x="4603698"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33FE0DB8-2CB7-BE08-D2BD-059A6522A3B1}"/>
                </a:ext>
                <a:ext uri="{C183D7F6-B498-43B3-948B-1728B52AA6E4}">
                  <adec:decorative xmlns:adec="http://schemas.microsoft.com/office/drawing/2017/decorative" val="1"/>
                </a:ext>
              </a:extLst>
            </p:cNvPr>
            <p:cNvSpPr/>
            <p:nvPr/>
          </p:nvSpPr>
          <p:spPr bwMode="auto">
            <a:xfrm>
              <a:off x="6184637"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D45D55E8-7FCF-E678-7869-917190CD9DB0}"/>
                </a:ext>
                <a:ext uri="{C183D7F6-B498-43B3-948B-1728B52AA6E4}">
                  <adec:decorative xmlns:adec="http://schemas.microsoft.com/office/drawing/2017/decorative" val="1"/>
                </a:ext>
              </a:extLst>
            </p:cNvPr>
            <p:cNvSpPr/>
            <p:nvPr/>
          </p:nvSpPr>
          <p:spPr bwMode="auto">
            <a:xfrm>
              <a:off x="8337551"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DC79084A-09DA-5D92-1DC9-6D4791F1CE65}"/>
                </a:ext>
                <a:ext uri="{C183D7F6-B498-43B3-948B-1728B52AA6E4}">
                  <adec:decorative xmlns:adec="http://schemas.microsoft.com/office/drawing/2017/decorative" val="1"/>
                </a:ext>
              </a:extLst>
            </p:cNvPr>
            <p:cNvSpPr/>
            <p:nvPr/>
          </p:nvSpPr>
          <p:spPr bwMode="auto">
            <a:xfrm>
              <a:off x="9918490"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78FF0911-514E-63E4-02B1-D2DC436F1DDE}"/>
                </a:ext>
              </a:extLst>
            </p:cNvPr>
            <p:cNvSpPr>
              <a:spLocks/>
            </p:cNvSpPr>
            <p:nvPr/>
          </p:nvSpPr>
          <p:spPr bwMode="auto">
            <a:xfrm>
              <a:off x="869846" y="3614135"/>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Meeting summary and notes </a:t>
              </a:r>
            </a:p>
          </p:txBody>
        </p:sp>
        <p:sp>
          <p:nvSpPr>
            <p:cNvPr id="46" name="Rectangle 45">
              <a:extLst>
                <a:ext uri="{FF2B5EF4-FFF2-40B4-BE49-F238E27FC236}">
                  <a16:creationId xmlns:a16="http://schemas.microsoft.com/office/drawing/2014/main" id="{A24A5AE3-EC44-711E-575B-7C08E6558A6D}"/>
                </a:ext>
              </a:extLst>
            </p:cNvPr>
            <p:cNvSpPr>
              <a:spLocks/>
            </p:cNvSpPr>
            <p:nvPr/>
          </p:nvSpPr>
          <p:spPr bwMode="auto">
            <a:xfrm>
              <a:off x="2450785" y="3614135"/>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Live sentiment analysis</a:t>
              </a:r>
            </a:p>
          </p:txBody>
        </p:sp>
        <p:sp>
          <p:nvSpPr>
            <p:cNvPr id="55" name="Rectangle 54">
              <a:extLst>
                <a:ext uri="{FF2B5EF4-FFF2-40B4-BE49-F238E27FC236}">
                  <a16:creationId xmlns:a16="http://schemas.microsoft.com/office/drawing/2014/main" id="{076571E0-D964-27E0-1949-0C447729D564}"/>
                </a:ext>
              </a:extLst>
            </p:cNvPr>
            <p:cNvSpPr>
              <a:spLocks/>
            </p:cNvSpPr>
            <p:nvPr/>
          </p:nvSpPr>
          <p:spPr bwMode="auto">
            <a:xfrm>
              <a:off x="4603698" y="3495416"/>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Edit and tailor content/ formatting</a:t>
              </a:r>
            </a:p>
          </p:txBody>
        </p:sp>
        <p:sp>
          <p:nvSpPr>
            <p:cNvPr id="59" name="Rectangle 58">
              <a:extLst>
                <a:ext uri="{FF2B5EF4-FFF2-40B4-BE49-F238E27FC236}">
                  <a16:creationId xmlns:a16="http://schemas.microsoft.com/office/drawing/2014/main" id="{2AB49731-46F3-370B-B512-8A457EF51DE7}"/>
                </a:ext>
              </a:extLst>
            </p:cNvPr>
            <p:cNvSpPr>
              <a:spLocks/>
            </p:cNvSpPr>
            <p:nvPr/>
          </p:nvSpPr>
          <p:spPr bwMode="auto">
            <a:xfrm>
              <a:off x="6184637" y="3567969"/>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Add</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more context</a:t>
              </a:r>
            </a:p>
          </p:txBody>
        </p:sp>
        <p:sp>
          <p:nvSpPr>
            <p:cNvPr id="1035" name="Rectangle 1034">
              <a:extLst>
                <a:ext uri="{FF2B5EF4-FFF2-40B4-BE49-F238E27FC236}">
                  <a16:creationId xmlns:a16="http://schemas.microsoft.com/office/drawing/2014/main" id="{9BEC3A2B-71AC-4A2C-5B63-D743EEC31CD4}"/>
                </a:ext>
              </a:extLst>
            </p:cNvPr>
            <p:cNvSpPr/>
            <p:nvPr/>
          </p:nvSpPr>
          <p:spPr bwMode="auto">
            <a:xfrm>
              <a:off x="8337551" y="3614861"/>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Suggested reply</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to threads</a:t>
              </a:r>
            </a:p>
          </p:txBody>
        </p:sp>
        <p:sp>
          <p:nvSpPr>
            <p:cNvPr id="1042" name="Rectangle 1041">
              <a:extLst>
                <a:ext uri="{FF2B5EF4-FFF2-40B4-BE49-F238E27FC236}">
                  <a16:creationId xmlns:a16="http://schemas.microsoft.com/office/drawing/2014/main" id="{1E43B825-E564-5F09-3B1D-12EA5D33C88A}"/>
                </a:ext>
              </a:extLst>
            </p:cNvPr>
            <p:cNvSpPr/>
            <p:nvPr/>
          </p:nvSpPr>
          <p:spPr bwMode="auto">
            <a:xfrm>
              <a:off x="9918490" y="3614862"/>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Summarize </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notes</a:t>
              </a:r>
            </a:p>
          </p:txBody>
        </p:sp>
      </p:grpSp>
      <p:grpSp>
        <p:nvGrpSpPr>
          <p:cNvPr id="1047" name="Group 1046" descr="An object with examples of exploring opportunities for your own impact.">
            <a:extLst>
              <a:ext uri="{FF2B5EF4-FFF2-40B4-BE49-F238E27FC236}">
                <a16:creationId xmlns:a16="http://schemas.microsoft.com/office/drawing/2014/main" id="{7B5397BF-E279-1A61-84A4-6305A3ED22BE}"/>
              </a:ext>
            </a:extLst>
          </p:cNvPr>
          <p:cNvGrpSpPr/>
          <p:nvPr/>
        </p:nvGrpSpPr>
        <p:grpSpPr>
          <a:xfrm>
            <a:off x="869846" y="4240259"/>
            <a:ext cx="10458659" cy="683561"/>
            <a:chOff x="869846" y="4235647"/>
            <a:chExt cx="10458659" cy="683561"/>
          </a:xfrm>
        </p:grpSpPr>
        <p:sp>
          <p:nvSpPr>
            <p:cNvPr id="10" name="Rectangle: Rounded Corners 9">
              <a:extLst>
                <a:ext uri="{FF2B5EF4-FFF2-40B4-BE49-F238E27FC236}">
                  <a16:creationId xmlns:a16="http://schemas.microsoft.com/office/drawing/2014/main" id="{E36380AA-18BC-F941-1102-601D08272654}"/>
                </a:ext>
                <a:ext uri="{C183D7F6-B498-43B3-948B-1728B52AA6E4}">
                  <adec:decorative xmlns:adec="http://schemas.microsoft.com/office/drawing/2017/decorative" val="1"/>
                </a:ext>
              </a:extLst>
            </p:cNvPr>
            <p:cNvSpPr/>
            <p:nvPr/>
          </p:nvSpPr>
          <p:spPr bwMode="auto">
            <a:xfrm>
              <a:off x="869846"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6A08E966-5F82-1708-C82F-8D210A4F9068}"/>
                </a:ext>
                <a:ext uri="{C183D7F6-B498-43B3-948B-1728B52AA6E4}">
                  <adec:decorative xmlns:adec="http://schemas.microsoft.com/office/drawing/2017/decorative" val="1"/>
                </a:ext>
              </a:extLst>
            </p:cNvPr>
            <p:cNvSpPr/>
            <p:nvPr/>
          </p:nvSpPr>
          <p:spPr bwMode="auto">
            <a:xfrm>
              <a:off x="2450785"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DE557045-211E-C34E-03BD-D0D378BA2D75}"/>
                </a:ext>
                <a:ext uri="{C183D7F6-B498-43B3-948B-1728B52AA6E4}">
                  <adec:decorative xmlns:adec="http://schemas.microsoft.com/office/drawing/2017/decorative" val="1"/>
                </a:ext>
              </a:extLst>
            </p:cNvPr>
            <p:cNvSpPr/>
            <p:nvPr/>
          </p:nvSpPr>
          <p:spPr bwMode="auto">
            <a:xfrm>
              <a:off x="4603698"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9B90FD11-8769-4A5E-3550-3996EBBFFE4A}"/>
                </a:ext>
                <a:ext uri="{C183D7F6-B498-43B3-948B-1728B52AA6E4}">
                  <adec:decorative xmlns:adec="http://schemas.microsoft.com/office/drawing/2017/decorative" val="1"/>
                </a:ext>
              </a:extLst>
            </p:cNvPr>
            <p:cNvSpPr/>
            <p:nvPr/>
          </p:nvSpPr>
          <p:spPr bwMode="auto">
            <a:xfrm>
              <a:off x="6184637"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E161B221-0414-047D-26B5-79CAA20B4FD4}"/>
                </a:ext>
                <a:ext uri="{C183D7F6-B498-43B3-948B-1728B52AA6E4}">
                  <adec:decorative xmlns:adec="http://schemas.microsoft.com/office/drawing/2017/decorative" val="1"/>
                </a:ext>
              </a:extLst>
            </p:cNvPr>
            <p:cNvSpPr/>
            <p:nvPr/>
          </p:nvSpPr>
          <p:spPr bwMode="auto">
            <a:xfrm>
              <a:off x="8337551"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B13F0213-94F7-3542-CE62-02ACA6A0F62A}"/>
                </a:ext>
                <a:ext uri="{C183D7F6-B498-43B3-948B-1728B52AA6E4}">
                  <adec:decorative xmlns:adec="http://schemas.microsoft.com/office/drawing/2017/decorative" val="1"/>
                </a:ext>
              </a:extLst>
            </p:cNvPr>
            <p:cNvSpPr/>
            <p:nvPr/>
          </p:nvSpPr>
          <p:spPr bwMode="auto">
            <a:xfrm>
              <a:off x="9918490"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EF8D883E-7E72-CB91-5023-B60D10D9122F}"/>
                </a:ext>
              </a:extLst>
            </p:cNvPr>
            <p:cNvSpPr>
              <a:spLocks/>
            </p:cNvSpPr>
            <p:nvPr/>
          </p:nvSpPr>
          <p:spPr bwMode="auto">
            <a:xfrm>
              <a:off x="869846" y="4437000"/>
              <a:ext cx="1410015" cy="202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Next Step actions</a:t>
              </a:r>
            </a:p>
          </p:txBody>
        </p:sp>
        <p:sp>
          <p:nvSpPr>
            <p:cNvPr id="48" name="Rectangle 47">
              <a:extLst>
                <a:ext uri="{FF2B5EF4-FFF2-40B4-BE49-F238E27FC236}">
                  <a16:creationId xmlns:a16="http://schemas.microsoft.com/office/drawing/2014/main" id="{2E12E5AB-2A7B-D41D-9C1C-F395092417D3}"/>
                </a:ext>
              </a:extLst>
            </p:cNvPr>
            <p:cNvSpPr>
              <a:spLocks/>
            </p:cNvSpPr>
            <p:nvPr/>
          </p:nvSpPr>
          <p:spPr bwMode="auto">
            <a:xfrm>
              <a:off x="2450785" y="4437000"/>
              <a:ext cx="1410015" cy="202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Language translation</a:t>
              </a:r>
            </a:p>
          </p:txBody>
        </p:sp>
        <p:sp>
          <p:nvSpPr>
            <p:cNvPr id="56" name="Rectangle 55">
              <a:extLst>
                <a:ext uri="{FF2B5EF4-FFF2-40B4-BE49-F238E27FC236}">
                  <a16:creationId xmlns:a16="http://schemas.microsoft.com/office/drawing/2014/main" id="{8873F5EA-A1C0-2ACF-9E61-85C80B79E8A4}"/>
                </a:ext>
              </a:extLst>
            </p:cNvPr>
            <p:cNvSpPr>
              <a:spLocks/>
            </p:cNvSpPr>
            <p:nvPr/>
          </p:nvSpPr>
          <p:spPr bwMode="auto">
            <a:xfrm>
              <a:off x="4603698"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Summarize</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deck content</a:t>
              </a:r>
            </a:p>
          </p:txBody>
        </p:sp>
        <p:sp>
          <p:nvSpPr>
            <p:cNvPr id="60" name="Rectangle 59">
              <a:extLst>
                <a:ext uri="{FF2B5EF4-FFF2-40B4-BE49-F238E27FC236}">
                  <a16:creationId xmlns:a16="http://schemas.microsoft.com/office/drawing/2014/main" id="{9FAD3157-753F-10E1-2B83-FC8049B9DA10}"/>
                </a:ext>
              </a:extLst>
            </p:cNvPr>
            <p:cNvSpPr>
              <a:spLocks/>
            </p:cNvSpPr>
            <p:nvPr/>
          </p:nvSpPr>
          <p:spPr bwMode="auto">
            <a:xfrm>
              <a:off x="6184637"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Summarize</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long texts</a:t>
              </a:r>
            </a:p>
          </p:txBody>
        </p:sp>
        <p:sp>
          <p:nvSpPr>
            <p:cNvPr id="1036" name="Rectangle 1035">
              <a:extLst>
                <a:ext uri="{FF2B5EF4-FFF2-40B4-BE49-F238E27FC236}">
                  <a16:creationId xmlns:a16="http://schemas.microsoft.com/office/drawing/2014/main" id="{EA478E29-7C40-9F24-C146-A3600110DE36}"/>
                </a:ext>
              </a:extLst>
            </p:cNvPr>
            <p:cNvSpPr/>
            <p:nvPr/>
          </p:nvSpPr>
          <p:spPr bwMode="auto">
            <a:xfrm>
              <a:off x="8337551"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Summarize</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long threads</a:t>
              </a:r>
            </a:p>
          </p:txBody>
        </p:sp>
        <p:sp>
          <p:nvSpPr>
            <p:cNvPr id="1043" name="Rectangle 1042">
              <a:extLst>
                <a:ext uri="{FF2B5EF4-FFF2-40B4-BE49-F238E27FC236}">
                  <a16:creationId xmlns:a16="http://schemas.microsoft.com/office/drawing/2014/main" id="{B143A17A-D7B2-82E5-39A3-40D31F6B11A5}"/>
                </a:ext>
              </a:extLst>
            </p:cNvPr>
            <p:cNvSpPr/>
            <p:nvPr/>
          </p:nvSpPr>
          <p:spPr bwMode="auto">
            <a:xfrm>
              <a:off x="9918490"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Create</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to-do lists </a:t>
              </a:r>
            </a:p>
          </p:txBody>
        </p:sp>
      </p:grpSp>
      <p:grpSp>
        <p:nvGrpSpPr>
          <p:cNvPr id="1046" name="Group 1045" descr="An object with examples of exploring opportunities for your own impact.">
            <a:extLst>
              <a:ext uri="{FF2B5EF4-FFF2-40B4-BE49-F238E27FC236}">
                <a16:creationId xmlns:a16="http://schemas.microsoft.com/office/drawing/2014/main" id="{B663628C-733B-A5AA-0E3D-7DB2BAD0D43E}"/>
              </a:ext>
            </a:extLst>
          </p:cNvPr>
          <p:cNvGrpSpPr/>
          <p:nvPr/>
        </p:nvGrpSpPr>
        <p:grpSpPr>
          <a:xfrm>
            <a:off x="869846" y="5125806"/>
            <a:ext cx="6746664" cy="683561"/>
            <a:chOff x="869846" y="5070468"/>
            <a:chExt cx="6746664" cy="683561"/>
          </a:xfrm>
        </p:grpSpPr>
        <p:sp>
          <p:nvSpPr>
            <p:cNvPr id="11" name="Rectangle: Rounded Corners 10">
              <a:extLst>
                <a:ext uri="{FF2B5EF4-FFF2-40B4-BE49-F238E27FC236}">
                  <a16:creationId xmlns:a16="http://schemas.microsoft.com/office/drawing/2014/main" id="{5E717FCC-A68D-6CF2-110F-A21867439AAD}"/>
                </a:ext>
                <a:ext uri="{C183D7F6-B498-43B3-948B-1728B52AA6E4}">
                  <adec:decorative xmlns:adec="http://schemas.microsoft.com/office/drawing/2017/decorative" val="1"/>
                </a:ext>
              </a:extLst>
            </p:cNvPr>
            <p:cNvSpPr/>
            <p:nvPr/>
          </p:nvSpPr>
          <p:spPr bwMode="auto">
            <a:xfrm>
              <a:off x="869846"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6FA9A302-A98A-8B41-9478-6E92262B982A}"/>
                </a:ext>
                <a:ext uri="{C183D7F6-B498-43B3-948B-1728B52AA6E4}">
                  <adec:decorative xmlns:adec="http://schemas.microsoft.com/office/drawing/2017/decorative" val="1"/>
                </a:ext>
              </a:extLst>
            </p:cNvPr>
            <p:cNvSpPr/>
            <p:nvPr/>
          </p:nvSpPr>
          <p:spPr bwMode="auto">
            <a:xfrm>
              <a:off x="2450785"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0673E9C4-7A6F-DBA6-D8AE-78E9627F9F25}"/>
                </a:ext>
                <a:ext uri="{C183D7F6-B498-43B3-948B-1728B52AA6E4}">
                  <adec:decorative xmlns:adec="http://schemas.microsoft.com/office/drawing/2017/decorative" val="1"/>
                </a:ext>
              </a:extLst>
            </p:cNvPr>
            <p:cNvSpPr/>
            <p:nvPr/>
          </p:nvSpPr>
          <p:spPr bwMode="auto">
            <a:xfrm>
              <a:off x="4603698"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37CD15CD-EA6F-9207-0C77-70B3DB50EE67}"/>
                </a:ext>
                <a:ext uri="{C183D7F6-B498-43B3-948B-1728B52AA6E4}">
                  <adec:decorative xmlns:adec="http://schemas.microsoft.com/office/drawing/2017/decorative" val="1"/>
                </a:ext>
              </a:extLst>
            </p:cNvPr>
            <p:cNvSpPr/>
            <p:nvPr/>
          </p:nvSpPr>
          <p:spPr bwMode="auto">
            <a:xfrm>
              <a:off x="6184637"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40E6F076-AF9C-43C2-A6DB-E7071F7760BF}"/>
                </a:ext>
              </a:extLst>
            </p:cNvPr>
            <p:cNvSpPr>
              <a:spLocks/>
            </p:cNvSpPr>
            <p:nvPr/>
          </p:nvSpPr>
          <p:spPr bwMode="auto">
            <a:xfrm>
              <a:off x="869846" y="5187182"/>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Ask questions about a meeting or chat</a:t>
              </a:r>
            </a:p>
          </p:txBody>
        </p:sp>
        <p:sp>
          <p:nvSpPr>
            <p:cNvPr id="49" name="Rectangle 48">
              <a:extLst>
                <a:ext uri="{FF2B5EF4-FFF2-40B4-BE49-F238E27FC236}">
                  <a16:creationId xmlns:a16="http://schemas.microsoft.com/office/drawing/2014/main" id="{1DF8D44D-7785-B2F9-6FD4-83C3C30EAEB5}"/>
                </a:ext>
              </a:extLst>
            </p:cNvPr>
            <p:cNvSpPr>
              <a:spLocks/>
            </p:cNvSpPr>
            <p:nvPr/>
          </p:nvSpPr>
          <p:spPr bwMode="auto">
            <a:xfrm>
              <a:off x="2450785" y="5187182"/>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Collaborative brainstorming</a:t>
              </a:r>
            </a:p>
          </p:txBody>
        </p:sp>
        <p:sp>
          <p:nvSpPr>
            <p:cNvPr id="57" name="Rectangle 56">
              <a:extLst>
                <a:ext uri="{FF2B5EF4-FFF2-40B4-BE49-F238E27FC236}">
                  <a16:creationId xmlns:a16="http://schemas.microsoft.com/office/drawing/2014/main" id="{F0A0D7CF-EEC2-3C44-023F-D582E9ED9D87}"/>
                </a:ext>
              </a:extLst>
            </p:cNvPr>
            <p:cNvSpPr>
              <a:spLocks/>
            </p:cNvSpPr>
            <p:nvPr/>
          </p:nvSpPr>
          <p:spPr bwMode="auto">
            <a:xfrm>
              <a:off x="4603698" y="5141016"/>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Extract</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n-US" sz="1400" i="0" u="none" strike="noStrike" kern="1200" cap="none" spc="0" normalizeH="0" baseline="0" noProof="0">
                  <a:ln>
                    <a:noFill/>
                  </a:ln>
                  <a:solidFill>
                    <a:schemeClr val="tx2"/>
                  </a:solidFill>
                  <a:effectLst/>
                  <a:uLnTx/>
                  <a:uFillTx/>
                  <a:latin typeface="+mj-lt"/>
                  <a:ea typeface="+mj-ea"/>
                  <a:cs typeface="+mj-cs"/>
                </a:rPr>
                <a:t>next steps</a:t>
              </a:r>
            </a:p>
          </p:txBody>
        </p:sp>
        <p:sp>
          <p:nvSpPr>
            <p:cNvPr id="61" name="Rectangle 60">
              <a:extLst>
                <a:ext uri="{FF2B5EF4-FFF2-40B4-BE49-F238E27FC236}">
                  <a16:creationId xmlns:a16="http://schemas.microsoft.com/office/drawing/2014/main" id="{791E28DD-D81A-0228-D17F-6254EF3B1AC9}"/>
                </a:ext>
              </a:extLst>
            </p:cNvPr>
            <p:cNvSpPr>
              <a:spLocks/>
            </p:cNvSpPr>
            <p:nvPr/>
          </p:nvSpPr>
          <p:spPr bwMode="auto">
            <a:xfrm>
              <a:off x="6206495" y="5076689"/>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latin typeface="+mj-lt"/>
                  <a:ea typeface="+mj-ea"/>
                  <a:cs typeface="+mj-cs"/>
                </a:rPr>
                <a:t>Ask questions about document content</a:t>
              </a:r>
            </a:p>
          </p:txBody>
        </p:sp>
      </p:grpSp>
      <p:pic>
        <p:nvPicPr>
          <p:cNvPr id="32" name="Picture 31">
            <a:extLst>
              <a:ext uri="{FF2B5EF4-FFF2-40B4-BE49-F238E27FC236}">
                <a16:creationId xmlns:a16="http://schemas.microsoft.com/office/drawing/2014/main" id="{64B37068-D6D7-1350-F2AA-E7859B0D1BB4}"/>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785788" y="5486400"/>
            <a:ext cx="2095500" cy="1371600"/>
          </a:xfrm>
          <a:prstGeom prst="rect">
            <a:avLst/>
          </a:prstGeom>
        </p:spPr>
      </p:pic>
    </p:spTree>
    <p:extLst>
      <p:ext uri="{BB962C8B-B14F-4D97-AF65-F5344CB8AC3E}">
        <p14:creationId xmlns:p14="http://schemas.microsoft.com/office/powerpoint/2010/main" val="38963726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F3249-4AB6-A5AF-4DF2-E3A734D1AA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4829D3-ED32-00A0-CB91-158D9D9ED7C0}"/>
              </a:ext>
            </a:extLst>
          </p:cNvPr>
          <p:cNvSpPr>
            <a:spLocks noGrp="1"/>
          </p:cNvSpPr>
          <p:nvPr>
            <p:ph type="title"/>
          </p:nvPr>
        </p:nvSpPr>
        <p:spPr>
          <a:xfrm>
            <a:off x="597725" y="3429000"/>
            <a:ext cx="9106916" cy="553998"/>
          </a:xfrm>
        </p:spPr>
        <p:txBody>
          <a:bodyPr/>
          <a:lstStyle/>
          <a:p>
            <a:r>
              <a:rPr lang="en-US" noProof="0"/>
              <a:t>for your ‘AI Kickstarter’ </a:t>
            </a:r>
          </a:p>
        </p:txBody>
      </p:sp>
      <p:sp>
        <p:nvSpPr>
          <p:cNvPr id="3" name="TextBox 2">
            <a:extLst>
              <a:ext uri="{FF2B5EF4-FFF2-40B4-BE49-F238E27FC236}">
                <a16:creationId xmlns:a16="http://schemas.microsoft.com/office/drawing/2014/main" id="{8FE96390-5FBA-A78D-D4B6-6C3560B4ABB2}"/>
              </a:ext>
            </a:extLst>
          </p:cNvPr>
          <p:cNvSpPr txBox="1"/>
          <p:nvPr/>
        </p:nvSpPr>
        <p:spPr>
          <a:xfrm>
            <a:off x="494712" y="2721114"/>
            <a:ext cx="7582441" cy="707886"/>
          </a:xfrm>
          <a:prstGeom prst="rect">
            <a:avLst/>
          </a:prstGeom>
          <a:noFill/>
        </p:spPr>
        <p:txBody>
          <a:bodyPr wrap="square">
            <a:spAutoFit/>
          </a:bodyPr>
          <a:lstStyle/>
          <a:p>
            <a:pPr defTabSz="1371600">
              <a:tabLst>
                <a:tab pos="1371600" algn="l"/>
              </a:tabLst>
              <a:defRPr/>
            </a:pPr>
            <a:r>
              <a:rPr lang="en-US" sz="4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Lightbulb moments</a:t>
            </a:r>
          </a:p>
        </p:txBody>
      </p:sp>
    </p:spTree>
    <p:extLst>
      <p:ext uri="{BB962C8B-B14F-4D97-AF65-F5344CB8AC3E}">
        <p14:creationId xmlns:p14="http://schemas.microsoft.com/office/powerpoint/2010/main" val="3322789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BF60B-BDFB-296F-89F1-14962AF83FB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DEAD7A-5C3A-CDF2-5878-8025C91C5D7B}"/>
              </a:ext>
            </a:extLst>
          </p:cNvPr>
          <p:cNvSpPr>
            <a:spLocks noGrp="1"/>
          </p:cNvSpPr>
          <p:nvPr>
            <p:ph type="title"/>
          </p:nvPr>
        </p:nvSpPr>
        <p:spPr>
          <a:xfrm>
            <a:off x="584199" y="2302671"/>
            <a:ext cx="7203273" cy="1231106"/>
          </a:xfrm>
        </p:spPr>
        <p:txBody>
          <a:bodyPr/>
          <a:lstStyle/>
          <a:p>
            <a:r>
              <a:rPr lang="en-US" noProof="0"/>
              <a:t>AI in action: </a:t>
            </a:r>
            <a:br>
              <a:rPr lang="en-US" noProof="0"/>
            </a:br>
            <a:r>
              <a:rPr lang="en-US" noProof="0"/>
              <a:t>Unlock productivity at work</a:t>
            </a:r>
          </a:p>
        </p:txBody>
      </p:sp>
      <p:sp>
        <p:nvSpPr>
          <p:cNvPr id="3" name="Text Placeholder 2">
            <a:extLst>
              <a:ext uri="{FF2B5EF4-FFF2-40B4-BE49-F238E27FC236}">
                <a16:creationId xmlns:a16="http://schemas.microsoft.com/office/drawing/2014/main" id="{554FBDAD-C395-FBEB-AB8E-ACEC8F5FA87E}"/>
              </a:ext>
            </a:extLst>
          </p:cNvPr>
          <p:cNvSpPr>
            <a:spLocks noGrp="1"/>
          </p:cNvSpPr>
          <p:nvPr>
            <p:ph type="body" sz="quarter" idx="12"/>
          </p:nvPr>
        </p:nvSpPr>
        <p:spPr>
          <a:xfrm>
            <a:off x="584200" y="3802911"/>
            <a:ext cx="5577840" cy="307777"/>
          </a:xfrm>
        </p:spPr>
        <p:txBody>
          <a:bodyPr/>
          <a:lstStyle/>
          <a:p>
            <a:r>
              <a:rPr lang="en-US" sz="2000" noProof="0"/>
              <a:t>Jumpstart your AI learning journey | </a:t>
            </a:r>
            <a:r>
              <a:rPr lang="en-US" sz="2000" b="1" noProof="0"/>
              <a:t>English</a:t>
            </a:r>
          </a:p>
        </p:txBody>
      </p:sp>
    </p:spTree>
    <p:extLst>
      <p:ext uri="{BB962C8B-B14F-4D97-AF65-F5344CB8AC3E}">
        <p14:creationId xmlns:p14="http://schemas.microsoft.com/office/powerpoint/2010/main" val="11464730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A9E0B-CCD6-A562-EDFB-D669A4B306E2}"/>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35C5514F-346E-EBC9-E2EB-F3C4070C36A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 y="0"/>
            <a:ext cx="2619022" cy="1323975"/>
          </a:xfrm>
          <a:prstGeom prst="rect">
            <a:avLst/>
          </a:prstGeom>
        </p:spPr>
      </p:pic>
      <p:pic>
        <p:nvPicPr>
          <p:cNvPr id="31" name="Picture 30">
            <a:extLst>
              <a:ext uri="{FF2B5EF4-FFF2-40B4-BE49-F238E27FC236}">
                <a16:creationId xmlns:a16="http://schemas.microsoft.com/office/drawing/2014/main" id="{7723426D-D76A-4FF5-F0FD-EFB95B4FB7F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264760" y="0"/>
            <a:ext cx="3499387" cy="1812182"/>
          </a:xfrm>
          <a:prstGeom prst="rect">
            <a:avLst/>
          </a:prstGeom>
        </p:spPr>
      </p:pic>
      <p:sp>
        <p:nvSpPr>
          <p:cNvPr id="47" name="Title 46">
            <a:extLst>
              <a:ext uri="{FF2B5EF4-FFF2-40B4-BE49-F238E27FC236}">
                <a16:creationId xmlns:a16="http://schemas.microsoft.com/office/drawing/2014/main" id="{8FAC4E87-56E6-0147-347A-A209210C6A7A}"/>
              </a:ext>
            </a:extLst>
          </p:cNvPr>
          <p:cNvSpPr>
            <a:spLocks noGrp="1"/>
          </p:cNvSpPr>
          <p:nvPr>
            <p:ph type="title"/>
          </p:nvPr>
        </p:nvSpPr>
        <p:spPr>
          <a:xfrm>
            <a:off x="806142" y="1660646"/>
            <a:ext cx="4785360" cy="430887"/>
          </a:xfrm>
        </p:spPr>
        <p:txBody>
          <a:bodyPr/>
          <a:lstStyle/>
          <a:p>
            <a:r>
              <a:rPr lang="en-US" sz="2800" noProof="0"/>
              <a:t>Lightbulb moment 1</a:t>
            </a:r>
          </a:p>
        </p:txBody>
      </p:sp>
      <p:sp>
        <p:nvSpPr>
          <p:cNvPr id="5" name="Title 46">
            <a:extLst>
              <a:ext uri="{FF2B5EF4-FFF2-40B4-BE49-F238E27FC236}">
                <a16:creationId xmlns:a16="http://schemas.microsoft.com/office/drawing/2014/main" id="{CECF09EF-A717-C3C2-03BF-B4BCCE1B8F11}"/>
              </a:ext>
            </a:extLst>
          </p:cNvPr>
          <p:cNvSpPr txBox="1">
            <a:spLocks/>
          </p:cNvSpPr>
          <p:nvPr/>
        </p:nvSpPr>
        <p:spPr>
          <a:xfrm>
            <a:off x="806142" y="2232346"/>
            <a:ext cx="5509260"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4000" noProof="0"/>
              <a:t>Drafting emails with AI</a:t>
            </a:r>
          </a:p>
        </p:txBody>
      </p:sp>
      <p:grpSp>
        <p:nvGrpSpPr>
          <p:cNvPr id="10" name="Group 9" descr="An object with a prompt for drafting emails with AI.">
            <a:extLst>
              <a:ext uri="{FF2B5EF4-FFF2-40B4-BE49-F238E27FC236}">
                <a16:creationId xmlns:a16="http://schemas.microsoft.com/office/drawing/2014/main" id="{687D320B-56F2-93BB-0592-123B3DA508E5}"/>
              </a:ext>
            </a:extLst>
          </p:cNvPr>
          <p:cNvGrpSpPr/>
          <p:nvPr/>
        </p:nvGrpSpPr>
        <p:grpSpPr>
          <a:xfrm>
            <a:off x="657725" y="3914274"/>
            <a:ext cx="6023811" cy="2459543"/>
            <a:chOff x="657725" y="3914274"/>
            <a:chExt cx="6023811" cy="2459543"/>
          </a:xfrm>
        </p:grpSpPr>
        <p:grpSp>
          <p:nvGrpSpPr>
            <p:cNvPr id="7" name="Group 6">
              <a:extLst>
                <a:ext uri="{FF2B5EF4-FFF2-40B4-BE49-F238E27FC236}">
                  <a16:creationId xmlns:a16="http://schemas.microsoft.com/office/drawing/2014/main" id="{4DB045D7-95EE-6847-1929-5355FF8D5DC9}"/>
                </a:ext>
              </a:extLst>
            </p:cNvPr>
            <p:cNvGrpSpPr/>
            <p:nvPr/>
          </p:nvGrpSpPr>
          <p:grpSpPr>
            <a:xfrm>
              <a:off x="657725" y="4317877"/>
              <a:ext cx="6023811" cy="2055940"/>
              <a:chOff x="657725" y="4317877"/>
              <a:chExt cx="6023811" cy="2055940"/>
            </a:xfrm>
          </p:grpSpPr>
          <p:sp>
            <p:nvSpPr>
              <p:cNvPr id="3" name="Speech Bubble: Rectangle with Corners Rounded 2">
                <a:extLst>
                  <a:ext uri="{FF2B5EF4-FFF2-40B4-BE49-F238E27FC236}">
                    <a16:creationId xmlns:a16="http://schemas.microsoft.com/office/drawing/2014/main" id="{B47E04C7-DC2B-C781-FFD6-C0E6B5965DB2}"/>
                  </a:ext>
                </a:extLst>
              </p:cNvPr>
              <p:cNvSpPr/>
              <p:nvPr/>
            </p:nvSpPr>
            <p:spPr bwMode="auto">
              <a:xfrm>
                <a:off x="657725" y="4317877"/>
                <a:ext cx="6023811" cy="1652337"/>
              </a:xfrm>
              <a:prstGeom prst="wedgeRoundRectCallout">
                <a:avLst>
                  <a:gd name="adj1" fmla="val 29633"/>
                  <a:gd name="adj2" fmla="val -30298"/>
                  <a:gd name="adj3" fmla="val 16667"/>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2" name="Text Placeholder 2">
                <a:extLst>
                  <a:ext uri="{FF2B5EF4-FFF2-40B4-BE49-F238E27FC236}">
                    <a16:creationId xmlns:a16="http://schemas.microsoft.com/office/drawing/2014/main" id="{D3F2812C-FC54-5200-D04D-3336BB204783}"/>
                  </a:ext>
                </a:extLst>
              </p:cNvPr>
              <p:cNvSpPr txBox="1">
                <a:spLocks/>
              </p:cNvSpPr>
              <p:nvPr/>
            </p:nvSpPr>
            <p:spPr>
              <a:xfrm>
                <a:off x="948599" y="4588713"/>
                <a:ext cx="5366803" cy="1785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noProof="0"/>
                  <a:t>“Can you help me draft an email for my leadership team highlighting my new campaign?”</a:t>
                </a:r>
              </a:p>
            </p:txBody>
          </p:sp>
        </p:grpSp>
        <p:sp>
          <p:nvSpPr>
            <p:cNvPr id="8" name="Isosceles Triangle 7">
              <a:extLst>
                <a:ext uri="{FF2B5EF4-FFF2-40B4-BE49-F238E27FC236}">
                  <a16:creationId xmlns:a16="http://schemas.microsoft.com/office/drawing/2014/main" id="{FA53A3DB-7433-0B1D-6E10-00C770E8B0D8}"/>
                </a:ext>
              </a:extLst>
            </p:cNvPr>
            <p:cNvSpPr/>
            <p:nvPr/>
          </p:nvSpPr>
          <p:spPr bwMode="auto">
            <a:xfrm>
              <a:off x="1309510" y="3914274"/>
              <a:ext cx="663669" cy="403603"/>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pic>
        <p:nvPicPr>
          <p:cNvPr id="32" name="Picture 31">
            <a:extLst>
              <a:ext uri="{FF2B5EF4-FFF2-40B4-BE49-F238E27FC236}">
                <a16:creationId xmlns:a16="http://schemas.microsoft.com/office/drawing/2014/main" id="{5C1DE98D-F705-FFAA-6724-C950408777BC}"/>
              </a:ext>
              <a:ext uri="{C183D7F6-B498-43B3-948B-1728B52AA6E4}">
                <adec:decorative xmlns:adec="http://schemas.microsoft.com/office/drawing/2017/decorative" val="1"/>
              </a:ext>
            </a:extLst>
          </p:cNvPr>
          <p:cNvPicPr>
            <a:picLocks noChangeAspect="1"/>
          </p:cNvPicPr>
          <p:nvPr/>
        </p:nvPicPr>
        <p:blipFill>
          <a:blip r:embed="rId5"/>
          <a:srcRect r="31390"/>
          <a:stretch/>
        </p:blipFill>
        <p:spPr>
          <a:xfrm>
            <a:off x="10790116" y="5486400"/>
            <a:ext cx="1437712" cy="1371600"/>
          </a:xfrm>
          <a:prstGeom prst="rect">
            <a:avLst/>
          </a:prstGeom>
        </p:spPr>
      </p:pic>
      <p:sp>
        <p:nvSpPr>
          <p:cNvPr id="6" name="Rectangle: Folded Corner 5">
            <a:extLst>
              <a:ext uri="{FF2B5EF4-FFF2-40B4-BE49-F238E27FC236}">
                <a16:creationId xmlns:a16="http://schemas.microsoft.com/office/drawing/2014/main" id="{10CC261B-EBB6-8EEA-79FE-C16088598694}"/>
              </a:ext>
            </a:extLst>
          </p:cNvPr>
          <p:cNvSpPr/>
          <p:nvPr/>
        </p:nvSpPr>
        <p:spPr bwMode="auto">
          <a:xfrm>
            <a:off x="8712305" y="677732"/>
            <a:ext cx="3275011" cy="3794550"/>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noProof="0" dirty="0">
                <a:solidFill>
                  <a:srgbClr val="FFFFFF"/>
                </a:solidFill>
                <a:ea typeface="Segoe UI" pitchFamily="34" charset="0"/>
                <a:cs typeface="Segoe UI" pitchFamily="34" charset="0"/>
              </a:rPr>
              <a:t>NOTE</a:t>
            </a:r>
            <a:r>
              <a:rPr lang="en-US" sz="2000" b="1" dirty="0">
                <a:solidFill>
                  <a:srgbClr val="FFFFFF"/>
                </a:solidFill>
                <a:ea typeface="Segoe UI" pitchFamily="34" charset="0"/>
                <a:cs typeface="Segoe UI" pitchFamily="34" charset="0"/>
              </a:rPr>
              <a:t>: </a:t>
            </a:r>
            <a:r>
              <a:rPr lang="en-US" sz="2000" dirty="0">
                <a:solidFill>
                  <a:srgbClr val="FFFFFF"/>
                </a:solidFill>
                <a:ea typeface="Segoe UI" pitchFamily="34" charset="0"/>
                <a:cs typeface="Segoe UI" pitchFamily="34" charset="0"/>
              </a:rPr>
              <a:t>Play the Lightbulb example 1 video </a:t>
            </a:r>
            <a:r>
              <a:rPr lang="en-US" sz="2000" b="1" dirty="0">
                <a:solidFill>
                  <a:srgbClr val="FFFFFF"/>
                </a:solidFill>
                <a:ea typeface="Segoe UI" pitchFamily="34" charset="0"/>
                <a:cs typeface="Segoe UI" pitchFamily="34" charset="0"/>
              </a:rPr>
              <a:t> </a:t>
            </a:r>
          </a:p>
        </p:txBody>
      </p:sp>
    </p:spTree>
    <p:extLst>
      <p:ext uri="{BB962C8B-B14F-4D97-AF65-F5344CB8AC3E}">
        <p14:creationId xmlns:p14="http://schemas.microsoft.com/office/powerpoint/2010/main" val="26331395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C0338-DB70-69AC-B14C-74F8F821DD51}"/>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F170C58E-8591-A57C-BFF6-B85426ACD1C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 y="0"/>
            <a:ext cx="2619022" cy="1323975"/>
          </a:xfrm>
          <a:prstGeom prst="rect">
            <a:avLst/>
          </a:prstGeom>
        </p:spPr>
      </p:pic>
      <p:sp>
        <p:nvSpPr>
          <p:cNvPr id="15" name="Title 46">
            <a:extLst>
              <a:ext uri="{FF2B5EF4-FFF2-40B4-BE49-F238E27FC236}">
                <a16:creationId xmlns:a16="http://schemas.microsoft.com/office/drawing/2014/main" id="{1A0CDD86-BDDA-4D47-7356-750231E394AE}"/>
              </a:ext>
            </a:extLst>
          </p:cNvPr>
          <p:cNvSpPr>
            <a:spLocks noGrp="1"/>
          </p:cNvSpPr>
          <p:nvPr>
            <p:ph type="title"/>
          </p:nvPr>
        </p:nvSpPr>
        <p:spPr>
          <a:xfrm>
            <a:off x="806142" y="1660646"/>
            <a:ext cx="4785360" cy="430887"/>
          </a:xfrm>
        </p:spPr>
        <p:txBody>
          <a:bodyPr/>
          <a:lstStyle/>
          <a:p>
            <a:r>
              <a:rPr lang="en-US" sz="2800" noProof="0"/>
              <a:t>Lightbulb moment 2</a:t>
            </a:r>
          </a:p>
        </p:txBody>
      </p:sp>
      <p:sp>
        <p:nvSpPr>
          <p:cNvPr id="5" name="Title 46">
            <a:extLst>
              <a:ext uri="{FF2B5EF4-FFF2-40B4-BE49-F238E27FC236}">
                <a16:creationId xmlns:a16="http://schemas.microsoft.com/office/drawing/2014/main" id="{A811E684-DB88-1B11-C2C4-CA1A2BC2F6E1}"/>
              </a:ext>
            </a:extLst>
          </p:cNvPr>
          <p:cNvSpPr txBox="1">
            <a:spLocks/>
          </p:cNvSpPr>
          <p:nvPr/>
        </p:nvSpPr>
        <p:spPr>
          <a:xfrm>
            <a:off x="806142" y="2214106"/>
            <a:ext cx="7131174" cy="12311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4000" noProof="0"/>
              <a:t>Creating a </a:t>
            </a:r>
            <a:br>
              <a:rPr lang="en-US" sz="4000" noProof="0"/>
            </a:br>
            <a:r>
              <a:rPr lang="en-US" sz="4000" noProof="0"/>
              <a:t>strategy document</a:t>
            </a:r>
          </a:p>
        </p:txBody>
      </p:sp>
      <p:grpSp>
        <p:nvGrpSpPr>
          <p:cNvPr id="8" name="Group 7" descr="An object of a question in the form of a prompt to create a strategy document. ">
            <a:extLst>
              <a:ext uri="{FF2B5EF4-FFF2-40B4-BE49-F238E27FC236}">
                <a16:creationId xmlns:a16="http://schemas.microsoft.com/office/drawing/2014/main" id="{EA895AC5-7105-F8AD-1BAF-3FD441FCBE55}"/>
              </a:ext>
            </a:extLst>
          </p:cNvPr>
          <p:cNvGrpSpPr/>
          <p:nvPr/>
        </p:nvGrpSpPr>
        <p:grpSpPr>
          <a:xfrm>
            <a:off x="657725" y="3914274"/>
            <a:ext cx="6023811" cy="2055940"/>
            <a:chOff x="657725" y="3914274"/>
            <a:chExt cx="6023811" cy="2055940"/>
          </a:xfrm>
        </p:grpSpPr>
        <p:grpSp>
          <p:nvGrpSpPr>
            <p:cNvPr id="9" name="Group 8">
              <a:extLst>
                <a:ext uri="{FF2B5EF4-FFF2-40B4-BE49-F238E27FC236}">
                  <a16:creationId xmlns:a16="http://schemas.microsoft.com/office/drawing/2014/main" id="{A7910739-4D36-9F42-5A81-C980C321AC18}"/>
                </a:ext>
              </a:extLst>
            </p:cNvPr>
            <p:cNvGrpSpPr/>
            <p:nvPr/>
          </p:nvGrpSpPr>
          <p:grpSpPr>
            <a:xfrm>
              <a:off x="657725" y="4317877"/>
              <a:ext cx="6023811" cy="1652337"/>
              <a:chOff x="657725" y="4317877"/>
              <a:chExt cx="6023811" cy="1652337"/>
            </a:xfrm>
          </p:grpSpPr>
          <p:sp>
            <p:nvSpPr>
              <p:cNvPr id="11" name="Speech Bubble: Rectangle with Corners Rounded 10">
                <a:extLst>
                  <a:ext uri="{FF2B5EF4-FFF2-40B4-BE49-F238E27FC236}">
                    <a16:creationId xmlns:a16="http://schemas.microsoft.com/office/drawing/2014/main" id="{3E50C04E-78EF-3B88-18A3-6480CB0A69A8}"/>
                  </a:ext>
                </a:extLst>
              </p:cNvPr>
              <p:cNvSpPr/>
              <p:nvPr/>
            </p:nvSpPr>
            <p:spPr bwMode="auto">
              <a:xfrm>
                <a:off x="657725" y="4317877"/>
                <a:ext cx="6023811" cy="1652337"/>
              </a:xfrm>
              <a:prstGeom prst="wedgeRoundRectCallout">
                <a:avLst>
                  <a:gd name="adj1" fmla="val 29633"/>
                  <a:gd name="adj2" fmla="val -30298"/>
                  <a:gd name="adj3" fmla="val 16667"/>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12" name="Text Placeholder 2">
                <a:extLst>
                  <a:ext uri="{FF2B5EF4-FFF2-40B4-BE49-F238E27FC236}">
                    <a16:creationId xmlns:a16="http://schemas.microsoft.com/office/drawing/2014/main" id="{64A672B1-9429-E866-651E-7F98C3F25148}"/>
                  </a:ext>
                </a:extLst>
              </p:cNvPr>
              <p:cNvSpPr txBox="1">
                <a:spLocks/>
              </p:cNvSpPr>
              <p:nvPr/>
            </p:nvSpPr>
            <p:spPr>
              <a:xfrm>
                <a:off x="948599" y="4548521"/>
                <a:ext cx="5366803" cy="10886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noProof="0"/>
                  <a:t>“Can you provide me a draft template for an executive strategy document?”</a:t>
                </a:r>
              </a:p>
            </p:txBody>
          </p:sp>
        </p:grpSp>
        <p:sp>
          <p:nvSpPr>
            <p:cNvPr id="10" name="Isosceles Triangle 9">
              <a:extLst>
                <a:ext uri="{FF2B5EF4-FFF2-40B4-BE49-F238E27FC236}">
                  <a16:creationId xmlns:a16="http://schemas.microsoft.com/office/drawing/2014/main" id="{B766ECCD-CC3F-0CDF-E4F1-C14E137FEAE9}"/>
                </a:ext>
              </a:extLst>
            </p:cNvPr>
            <p:cNvSpPr/>
            <p:nvPr/>
          </p:nvSpPr>
          <p:spPr bwMode="auto">
            <a:xfrm>
              <a:off x="1309510" y="3914274"/>
              <a:ext cx="663669" cy="403603"/>
            </a:xfrm>
            <a:prstGeom prst="triangl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pic>
        <p:nvPicPr>
          <p:cNvPr id="31" name="Picture 30">
            <a:extLst>
              <a:ext uri="{FF2B5EF4-FFF2-40B4-BE49-F238E27FC236}">
                <a16:creationId xmlns:a16="http://schemas.microsoft.com/office/drawing/2014/main" id="{44F33F9E-94D8-2CD7-83E2-43EC7F9E064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264760" y="0"/>
            <a:ext cx="3499387" cy="1812182"/>
          </a:xfrm>
          <a:prstGeom prst="rect">
            <a:avLst/>
          </a:prstGeom>
        </p:spPr>
      </p:pic>
      <p:pic>
        <p:nvPicPr>
          <p:cNvPr id="32" name="Picture 31">
            <a:extLst>
              <a:ext uri="{FF2B5EF4-FFF2-40B4-BE49-F238E27FC236}">
                <a16:creationId xmlns:a16="http://schemas.microsoft.com/office/drawing/2014/main" id="{43D173D6-7D94-7284-90FF-635530D185E7}"/>
              </a:ext>
              <a:ext uri="{C183D7F6-B498-43B3-948B-1728B52AA6E4}">
                <adec:decorative xmlns:adec="http://schemas.microsoft.com/office/drawing/2017/decorative" val="1"/>
              </a:ext>
            </a:extLst>
          </p:cNvPr>
          <p:cNvPicPr>
            <a:picLocks noChangeAspect="1"/>
          </p:cNvPicPr>
          <p:nvPr/>
        </p:nvPicPr>
        <p:blipFill>
          <a:blip r:embed="rId5"/>
          <a:srcRect r="31390"/>
          <a:stretch/>
        </p:blipFill>
        <p:spPr>
          <a:xfrm>
            <a:off x="10792388" y="5486400"/>
            <a:ext cx="1437712" cy="1371600"/>
          </a:xfrm>
          <a:prstGeom prst="rect">
            <a:avLst/>
          </a:prstGeom>
        </p:spPr>
      </p:pic>
      <p:sp>
        <p:nvSpPr>
          <p:cNvPr id="3" name="Rectangle: Folded Corner 5">
            <a:extLst>
              <a:ext uri="{FF2B5EF4-FFF2-40B4-BE49-F238E27FC236}">
                <a16:creationId xmlns:a16="http://schemas.microsoft.com/office/drawing/2014/main" id="{EC6444AE-6BE7-02FB-6CE6-295607BA63C3}"/>
              </a:ext>
            </a:extLst>
          </p:cNvPr>
          <p:cNvSpPr/>
          <p:nvPr/>
        </p:nvSpPr>
        <p:spPr bwMode="auto">
          <a:xfrm>
            <a:off x="8712305" y="677732"/>
            <a:ext cx="3275011" cy="3794550"/>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noProof="0" dirty="0">
                <a:solidFill>
                  <a:srgbClr val="FFFFFF"/>
                </a:solidFill>
                <a:ea typeface="Segoe UI" pitchFamily="34" charset="0"/>
                <a:cs typeface="Segoe UI" pitchFamily="34" charset="0"/>
              </a:rPr>
              <a:t>NOTE</a:t>
            </a:r>
            <a:r>
              <a:rPr lang="en-US" sz="2000" b="1" dirty="0">
                <a:solidFill>
                  <a:srgbClr val="FFFFFF"/>
                </a:solidFill>
                <a:ea typeface="Segoe UI" pitchFamily="34" charset="0"/>
                <a:cs typeface="Segoe UI" pitchFamily="34" charset="0"/>
              </a:rPr>
              <a:t>: </a:t>
            </a:r>
            <a:r>
              <a:rPr lang="en-US" sz="2000" dirty="0">
                <a:solidFill>
                  <a:srgbClr val="FFFFFF"/>
                </a:solidFill>
                <a:ea typeface="Segoe UI" pitchFamily="34" charset="0"/>
                <a:cs typeface="Segoe UI" pitchFamily="34" charset="0"/>
              </a:rPr>
              <a:t>Play the Lightbulb example 2 video </a:t>
            </a:r>
            <a:r>
              <a:rPr lang="en-US" sz="2000" b="1" dirty="0">
                <a:solidFill>
                  <a:srgbClr val="FFFFFF"/>
                </a:solidFill>
                <a:ea typeface="Segoe UI" pitchFamily="34" charset="0"/>
                <a:cs typeface="Segoe UI" pitchFamily="34" charset="0"/>
              </a:rPr>
              <a:t> </a:t>
            </a:r>
          </a:p>
        </p:txBody>
      </p:sp>
    </p:spTree>
    <p:extLst>
      <p:ext uri="{BB962C8B-B14F-4D97-AF65-F5344CB8AC3E}">
        <p14:creationId xmlns:p14="http://schemas.microsoft.com/office/powerpoint/2010/main" val="1053910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83BB0-ED23-78AA-F8F8-1BDB85838AB9}"/>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54592E41-DF85-3554-FE73-1ADC0A82A53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 y="0"/>
            <a:ext cx="2619022" cy="1323975"/>
          </a:xfrm>
          <a:prstGeom prst="rect">
            <a:avLst/>
          </a:prstGeom>
        </p:spPr>
      </p:pic>
      <p:pic>
        <p:nvPicPr>
          <p:cNvPr id="31" name="Picture 30">
            <a:extLst>
              <a:ext uri="{FF2B5EF4-FFF2-40B4-BE49-F238E27FC236}">
                <a16:creationId xmlns:a16="http://schemas.microsoft.com/office/drawing/2014/main" id="{3ECBCE92-FF6A-D3D2-8FDE-8DF0F80726D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264760" y="0"/>
            <a:ext cx="3499387" cy="1812182"/>
          </a:xfrm>
          <a:prstGeom prst="rect">
            <a:avLst/>
          </a:prstGeom>
        </p:spPr>
      </p:pic>
      <p:sp>
        <p:nvSpPr>
          <p:cNvPr id="12" name="Title 46">
            <a:extLst>
              <a:ext uri="{FF2B5EF4-FFF2-40B4-BE49-F238E27FC236}">
                <a16:creationId xmlns:a16="http://schemas.microsoft.com/office/drawing/2014/main" id="{6E4D7E96-71F4-DC76-D822-13BD76FC9B1F}"/>
              </a:ext>
            </a:extLst>
          </p:cNvPr>
          <p:cNvSpPr txBox="1">
            <a:spLocks/>
          </p:cNvSpPr>
          <p:nvPr/>
        </p:nvSpPr>
        <p:spPr>
          <a:xfrm>
            <a:off x="806142" y="1660646"/>
            <a:ext cx="478536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800" noProof="0"/>
              <a:t>Lightbulb moment 3</a:t>
            </a:r>
          </a:p>
        </p:txBody>
      </p:sp>
      <p:sp>
        <p:nvSpPr>
          <p:cNvPr id="5" name="Title 46">
            <a:extLst>
              <a:ext uri="{FF2B5EF4-FFF2-40B4-BE49-F238E27FC236}">
                <a16:creationId xmlns:a16="http://schemas.microsoft.com/office/drawing/2014/main" id="{2EFAA436-D28D-0C2F-7204-3D7C592C9899}"/>
              </a:ext>
            </a:extLst>
          </p:cNvPr>
          <p:cNvSpPr txBox="1">
            <a:spLocks noGrp="1"/>
          </p:cNvSpPr>
          <p:nvPr>
            <p:ph type="title" idx="4294967295"/>
          </p:nvPr>
        </p:nvSpPr>
        <p:spPr>
          <a:xfrm>
            <a:off x="806142" y="2197894"/>
            <a:ext cx="5509260" cy="123110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solidFill>
                  <a:schemeClr val="tx1"/>
                </a:solidFill>
                <a:effectLst/>
                <a:uLnTx/>
                <a:uFillTx/>
                <a:latin typeface="+mj-lt"/>
                <a:ea typeface="+mn-ea"/>
                <a:cs typeface="Segoe UI" pitchFamily="34" charset="0"/>
              </a:rPr>
              <a:t>Brainstorming ideas for new initiatives</a:t>
            </a:r>
          </a:p>
        </p:txBody>
      </p:sp>
      <p:grpSp>
        <p:nvGrpSpPr>
          <p:cNvPr id="7" name="Group 6" descr="An object of a question in the form of a prompt to brainstorm ideas for new initiatives.&#10;">
            <a:extLst>
              <a:ext uri="{FF2B5EF4-FFF2-40B4-BE49-F238E27FC236}">
                <a16:creationId xmlns:a16="http://schemas.microsoft.com/office/drawing/2014/main" id="{35C5F3B5-145F-9297-4DBB-F0F3C6C5EAF2}"/>
              </a:ext>
            </a:extLst>
          </p:cNvPr>
          <p:cNvGrpSpPr/>
          <p:nvPr/>
        </p:nvGrpSpPr>
        <p:grpSpPr>
          <a:xfrm>
            <a:off x="657725" y="3914274"/>
            <a:ext cx="6503170" cy="2486526"/>
            <a:chOff x="657725" y="3914274"/>
            <a:chExt cx="6503170" cy="2486526"/>
          </a:xfrm>
          <a:solidFill>
            <a:schemeClr val="accent2">
              <a:lumMod val="20000"/>
              <a:lumOff val="80000"/>
            </a:schemeClr>
          </a:solidFill>
        </p:grpSpPr>
        <p:grpSp>
          <p:nvGrpSpPr>
            <p:cNvPr id="8" name="Group 7">
              <a:extLst>
                <a:ext uri="{FF2B5EF4-FFF2-40B4-BE49-F238E27FC236}">
                  <a16:creationId xmlns:a16="http://schemas.microsoft.com/office/drawing/2014/main" id="{9CA56EE7-20BE-2041-7310-2B951611F3B2}"/>
                </a:ext>
              </a:extLst>
            </p:cNvPr>
            <p:cNvGrpSpPr/>
            <p:nvPr/>
          </p:nvGrpSpPr>
          <p:grpSpPr>
            <a:xfrm>
              <a:off x="657725" y="4317877"/>
              <a:ext cx="6503170" cy="2082923"/>
              <a:chOff x="657725" y="4317877"/>
              <a:chExt cx="6503170" cy="2082923"/>
            </a:xfrm>
            <a:grpFill/>
          </p:grpSpPr>
          <p:sp>
            <p:nvSpPr>
              <p:cNvPr id="10" name="Speech Bubble: Rectangle with Corners Rounded 9">
                <a:extLst>
                  <a:ext uri="{FF2B5EF4-FFF2-40B4-BE49-F238E27FC236}">
                    <a16:creationId xmlns:a16="http://schemas.microsoft.com/office/drawing/2014/main" id="{AE143344-5802-B187-9AA8-052E405FB081}"/>
                  </a:ext>
                </a:extLst>
              </p:cNvPr>
              <p:cNvSpPr/>
              <p:nvPr/>
            </p:nvSpPr>
            <p:spPr bwMode="auto">
              <a:xfrm>
                <a:off x="657725" y="4317877"/>
                <a:ext cx="6503170" cy="2082923"/>
              </a:xfrm>
              <a:prstGeom prst="wedgeRoundRectCallout">
                <a:avLst>
                  <a:gd name="adj1" fmla="val 29633"/>
                  <a:gd name="adj2" fmla="val -30298"/>
                  <a:gd name="adj3" fmla="val 1666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11" name="Text Placeholder 2">
                <a:extLst>
                  <a:ext uri="{FF2B5EF4-FFF2-40B4-BE49-F238E27FC236}">
                    <a16:creationId xmlns:a16="http://schemas.microsoft.com/office/drawing/2014/main" id="{4C8148D4-0962-ADED-6F41-C506E525B01F}"/>
                  </a:ext>
                </a:extLst>
              </p:cNvPr>
              <p:cNvSpPr txBox="1">
                <a:spLocks/>
              </p:cNvSpPr>
              <p:nvPr/>
            </p:nvSpPr>
            <p:spPr>
              <a:xfrm>
                <a:off x="948599" y="4548521"/>
                <a:ext cx="5896701" cy="1088604"/>
              </a:xfrm>
              <a:prstGeom prst="rect">
                <a:avLst/>
              </a:prstGeom>
              <a:grp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noProof="0"/>
                  <a:t>“What are the 5 ways that I can encourage well-being in our employees?” </a:t>
                </a:r>
              </a:p>
              <a:p>
                <a:pPr marL="0" indent="0">
                  <a:buNone/>
                </a:pPr>
                <a:r>
                  <a:rPr lang="en-US" sz="2400" noProof="0"/>
                  <a:t>“What about some wellbeing program ideas?”</a:t>
                </a:r>
              </a:p>
            </p:txBody>
          </p:sp>
        </p:grpSp>
        <p:sp>
          <p:nvSpPr>
            <p:cNvPr id="9" name="Isosceles Triangle 8">
              <a:extLst>
                <a:ext uri="{FF2B5EF4-FFF2-40B4-BE49-F238E27FC236}">
                  <a16:creationId xmlns:a16="http://schemas.microsoft.com/office/drawing/2014/main" id="{834FFD68-F9D7-7354-DD61-492283A5496F}"/>
                </a:ext>
              </a:extLst>
            </p:cNvPr>
            <p:cNvSpPr/>
            <p:nvPr/>
          </p:nvSpPr>
          <p:spPr bwMode="auto">
            <a:xfrm>
              <a:off x="1309510" y="3914274"/>
              <a:ext cx="663669" cy="40360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pic>
        <p:nvPicPr>
          <p:cNvPr id="32" name="Picture 31">
            <a:extLst>
              <a:ext uri="{FF2B5EF4-FFF2-40B4-BE49-F238E27FC236}">
                <a16:creationId xmlns:a16="http://schemas.microsoft.com/office/drawing/2014/main" id="{85C40853-AA11-F143-287F-FDB3A305172B}"/>
              </a:ext>
              <a:ext uri="{C183D7F6-B498-43B3-948B-1728B52AA6E4}">
                <adec:decorative xmlns:adec="http://schemas.microsoft.com/office/drawing/2017/decorative" val="1"/>
              </a:ext>
            </a:extLst>
          </p:cNvPr>
          <p:cNvPicPr>
            <a:picLocks noChangeAspect="1"/>
          </p:cNvPicPr>
          <p:nvPr/>
        </p:nvPicPr>
        <p:blipFill>
          <a:blip r:embed="rId5"/>
          <a:srcRect r="31390"/>
          <a:stretch/>
        </p:blipFill>
        <p:spPr>
          <a:xfrm>
            <a:off x="10754288" y="5486400"/>
            <a:ext cx="1437712" cy="1371600"/>
          </a:xfrm>
          <a:prstGeom prst="rect">
            <a:avLst/>
          </a:prstGeom>
        </p:spPr>
      </p:pic>
      <p:sp>
        <p:nvSpPr>
          <p:cNvPr id="3" name="Rectangle: Folded Corner 5">
            <a:extLst>
              <a:ext uri="{FF2B5EF4-FFF2-40B4-BE49-F238E27FC236}">
                <a16:creationId xmlns:a16="http://schemas.microsoft.com/office/drawing/2014/main" id="{F2499732-94EA-3E53-EB0B-BF799BB5FC6C}"/>
              </a:ext>
            </a:extLst>
          </p:cNvPr>
          <p:cNvSpPr/>
          <p:nvPr/>
        </p:nvSpPr>
        <p:spPr bwMode="auto">
          <a:xfrm>
            <a:off x="8712305" y="677732"/>
            <a:ext cx="3275011" cy="3794550"/>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noProof="0" dirty="0">
                <a:solidFill>
                  <a:srgbClr val="FFFFFF"/>
                </a:solidFill>
                <a:ea typeface="Segoe UI" pitchFamily="34" charset="0"/>
                <a:cs typeface="Segoe UI" pitchFamily="34" charset="0"/>
              </a:rPr>
              <a:t>NOTE</a:t>
            </a:r>
            <a:r>
              <a:rPr lang="en-US" sz="2000" b="1" dirty="0">
                <a:solidFill>
                  <a:srgbClr val="FFFFFF"/>
                </a:solidFill>
                <a:ea typeface="Segoe UI" pitchFamily="34" charset="0"/>
                <a:cs typeface="Segoe UI" pitchFamily="34" charset="0"/>
              </a:rPr>
              <a:t>: </a:t>
            </a:r>
            <a:r>
              <a:rPr lang="en-US" sz="2000" dirty="0">
                <a:solidFill>
                  <a:srgbClr val="FFFFFF"/>
                </a:solidFill>
                <a:ea typeface="Segoe UI" pitchFamily="34" charset="0"/>
                <a:cs typeface="Segoe UI" pitchFamily="34" charset="0"/>
              </a:rPr>
              <a:t>Play the Lightbulb example 3 video </a:t>
            </a:r>
            <a:r>
              <a:rPr lang="en-US" sz="2000" b="1" dirty="0">
                <a:solidFill>
                  <a:srgbClr val="FFFFFF"/>
                </a:solidFill>
                <a:ea typeface="Segoe UI" pitchFamily="34" charset="0"/>
                <a:cs typeface="Segoe UI" pitchFamily="34" charset="0"/>
              </a:rPr>
              <a:t> </a:t>
            </a:r>
          </a:p>
        </p:txBody>
      </p:sp>
    </p:spTree>
    <p:extLst>
      <p:ext uri="{BB962C8B-B14F-4D97-AF65-F5344CB8AC3E}">
        <p14:creationId xmlns:p14="http://schemas.microsoft.com/office/powerpoint/2010/main" val="30511874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0D440-9A96-ABB9-F189-C210586130F1}"/>
            </a:ext>
          </a:extLst>
        </p:cNvPr>
        <p:cNvGrpSpPr/>
        <p:nvPr/>
      </p:nvGrpSpPr>
      <p:grpSpPr>
        <a:xfrm>
          <a:off x="0" y="0"/>
          <a:ext cx="0" cy="0"/>
          <a:chOff x="0" y="0"/>
          <a:chExt cx="0" cy="0"/>
        </a:xfrm>
      </p:grpSpPr>
      <p:sp>
        <p:nvSpPr>
          <p:cNvPr id="5" name="Title 46">
            <a:extLst>
              <a:ext uri="{FF2B5EF4-FFF2-40B4-BE49-F238E27FC236}">
                <a16:creationId xmlns:a16="http://schemas.microsoft.com/office/drawing/2014/main" id="{62002603-1A07-8F94-3B3C-95CD3B1B0A5D}"/>
              </a:ext>
            </a:extLst>
          </p:cNvPr>
          <p:cNvSpPr txBox="1">
            <a:spLocks noGrp="1"/>
          </p:cNvSpPr>
          <p:nvPr>
            <p:ph type="title" idx="4294967295"/>
          </p:nvPr>
        </p:nvSpPr>
        <p:spPr>
          <a:xfrm>
            <a:off x="806142" y="2206639"/>
            <a:ext cx="5509260" cy="123110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solidFill>
                  <a:schemeClr val="tx1"/>
                </a:solidFill>
                <a:effectLst/>
                <a:uLnTx/>
                <a:uFillTx/>
                <a:latin typeface="+mj-lt"/>
                <a:ea typeface="+mn-ea"/>
                <a:cs typeface="Segoe UI" pitchFamily="34" charset="0"/>
              </a:rPr>
              <a:t>Developing a checklist for your project</a:t>
            </a:r>
          </a:p>
        </p:txBody>
      </p:sp>
      <p:pic>
        <p:nvPicPr>
          <p:cNvPr id="31" name="Picture 30">
            <a:extLst>
              <a:ext uri="{FF2B5EF4-FFF2-40B4-BE49-F238E27FC236}">
                <a16:creationId xmlns:a16="http://schemas.microsoft.com/office/drawing/2014/main" id="{6E9CE91E-DEDA-0DE6-7A20-E34E2DBF869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264760" y="0"/>
            <a:ext cx="3499387" cy="1812182"/>
          </a:xfrm>
          <a:prstGeom prst="rect">
            <a:avLst/>
          </a:prstGeom>
        </p:spPr>
      </p:pic>
      <p:pic>
        <p:nvPicPr>
          <p:cNvPr id="32" name="Picture 31">
            <a:extLst>
              <a:ext uri="{FF2B5EF4-FFF2-40B4-BE49-F238E27FC236}">
                <a16:creationId xmlns:a16="http://schemas.microsoft.com/office/drawing/2014/main" id="{4065323C-8BC4-C53A-2E25-0A50DE4C3006}"/>
              </a:ext>
              <a:ext uri="{C183D7F6-B498-43B3-948B-1728B52AA6E4}">
                <adec:decorative xmlns:adec="http://schemas.microsoft.com/office/drawing/2017/decorative" val="1"/>
              </a:ext>
            </a:extLst>
          </p:cNvPr>
          <p:cNvPicPr>
            <a:picLocks noChangeAspect="1"/>
          </p:cNvPicPr>
          <p:nvPr/>
        </p:nvPicPr>
        <p:blipFill>
          <a:blip r:embed="rId4"/>
          <a:srcRect r="31390"/>
          <a:stretch/>
        </p:blipFill>
        <p:spPr>
          <a:xfrm>
            <a:off x="10754288" y="5486400"/>
            <a:ext cx="1437712" cy="1371600"/>
          </a:xfrm>
          <a:prstGeom prst="rect">
            <a:avLst/>
          </a:prstGeom>
        </p:spPr>
      </p:pic>
      <p:pic>
        <p:nvPicPr>
          <p:cNvPr id="27" name="Picture 26">
            <a:extLst>
              <a:ext uri="{FF2B5EF4-FFF2-40B4-BE49-F238E27FC236}">
                <a16:creationId xmlns:a16="http://schemas.microsoft.com/office/drawing/2014/main" id="{34C2CF83-1A24-1549-0A45-F5F27D02567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flipH="1">
            <a:off x="-1" y="0"/>
            <a:ext cx="2619022" cy="1323975"/>
          </a:xfrm>
          <a:prstGeom prst="rect">
            <a:avLst/>
          </a:prstGeom>
        </p:spPr>
      </p:pic>
      <p:sp>
        <p:nvSpPr>
          <p:cNvPr id="8" name="Title 46">
            <a:extLst>
              <a:ext uri="{FF2B5EF4-FFF2-40B4-BE49-F238E27FC236}">
                <a16:creationId xmlns:a16="http://schemas.microsoft.com/office/drawing/2014/main" id="{047932F2-3271-9B68-C473-E4935789DC9F}"/>
              </a:ext>
            </a:extLst>
          </p:cNvPr>
          <p:cNvSpPr txBox="1">
            <a:spLocks/>
          </p:cNvSpPr>
          <p:nvPr/>
        </p:nvSpPr>
        <p:spPr>
          <a:xfrm>
            <a:off x="806142" y="1660646"/>
            <a:ext cx="478536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800" noProof="0"/>
              <a:t>Lightbulb moment 4</a:t>
            </a:r>
          </a:p>
        </p:txBody>
      </p:sp>
      <p:grpSp>
        <p:nvGrpSpPr>
          <p:cNvPr id="9" name="Group 8" descr="An object of a question in the form of a prompt to develop a checklist for your project.&#10;">
            <a:extLst>
              <a:ext uri="{FF2B5EF4-FFF2-40B4-BE49-F238E27FC236}">
                <a16:creationId xmlns:a16="http://schemas.microsoft.com/office/drawing/2014/main" id="{57FF5DFD-8548-299F-D608-E8C330E97681}"/>
              </a:ext>
            </a:extLst>
          </p:cNvPr>
          <p:cNvGrpSpPr/>
          <p:nvPr/>
        </p:nvGrpSpPr>
        <p:grpSpPr>
          <a:xfrm>
            <a:off x="657725" y="3914274"/>
            <a:ext cx="6023811" cy="2346974"/>
            <a:chOff x="657725" y="3914274"/>
            <a:chExt cx="6023811" cy="2346974"/>
          </a:xfrm>
          <a:solidFill>
            <a:schemeClr val="accent3">
              <a:lumMod val="20000"/>
              <a:lumOff val="80000"/>
            </a:schemeClr>
          </a:solidFill>
        </p:grpSpPr>
        <p:grpSp>
          <p:nvGrpSpPr>
            <p:cNvPr id="10" name="Group 9">
              <a:extLst>
                <a:ext uri="{FF2B5EF4-FFF2-40B4-BE49-F238E27FC236}">
                  <a16:creationId xmlns:a16="http://schemas.microsoft.com/office/drawing/2014/main" id="{8065836D-DAFC-8D3E-820C-F74E6D0CCA6D}"/>
                </a:ext>
              </a:extLst>
            </p:cNvPr>
            <p:cNvGrpSpPr/>
            <p:nvPr/>
          </p:nvGrpSpPr>
          <p:grpSpPr>
            <a:xfrm>
              <a:off x="657725" y="4317877"/>
              <a:ext cx="6023811" cy="1943371"/>
              <a:chOff x="657725" y="4317877"/>
              <a:chExt cx="6023811" cy="1943371"/>
            </a:xfrm>
            <a:grpFill/>
          </p:grpSpPr>
          <p:sp>
            <p:nvSpPr>
              <p:cNvPr id="12" name="Speech Bubble: Rectangle with Corners Rounded 11">
                <a:extLst>
                  <a:ext uri="{FF2B5EF4-FFF2-40B4-BE49-F238E27FC236}">
                    <a16:creationId xmlns:a16="http://schemas.microsoft.com/office/drawing/2014/main" id="{56E3DC89-2E03-5A08-E303-633E4EE709EB}"/>
                  </a:ext>
                </a:extLst>
              </p:cNvPr>
              <p:cNvSpPr/>
              <p:nvPr/>
            </p:nvSpPr>
            <p:spPr bwMode="auto">
              <a:xfrm>
                <a:off x="657725" y="4317877"/>
                <a:ext cx="6023811" cy="1943371"/>
              </a:xfrm>
              <a:prstGeom prst="wedgeRoundRectCallout">
                <a:avLst>
                  <a:gd name="adj1" fmla="val 29633"/>
                  <a:gd name="adj2" fmla="val -30298"/>
                  <a:gd name="adj3" fmla="val 1666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13" name="Text Placeholder 2">
                <a:extLst>
                  <a:ext uri="{FF2B5EF4-FFF2-40B4-BE49-F238E27FC236}">
                    <a16:creationId xmlns:a16="http://schemas.microsoft.com/office/drawing/2014/main" id="{512F9141-C826-F798-97D5-7D04FC7998BB}"/>
                  </a:ext>
                </a:extLst>
              </p:cNvPr>
              <p:cNvSpPr txBox="1">
                <a:spLocks/>
              </p:cNvSpPr>
              <p:nvPr/>
            </p:nvSpPr>
            <p:spPr>
              <a:xfrm>
                <a:off x="881617" y="4470710"/>
                <a:ext cx="5576026" cy="1088604"/>
              </a:xfrm>
              <a:prstGeom prst="rect">
                <a:avLst/>
              </a:prstGeom>
              <a:grp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noProof="0"/>
                  <a:t>“Can you turn this onboarding checklist into a comprehensive onboarding list? Include what I’ve already listed and produce in a table”</a:t>
                </a:r>
              </a:p>
            </p:txBody>
          </p:sp>
        </p:grpSp>
        <p:sp>
          <p:nvSpPr>
            <p:cNvPr id="11" name="Isosceles Triangle 10">
              <a:extLst>
                <a:ext uri="{FF2B5EF4-FFF2-40B4-BE49-F238E27FC236}">
                  <a16:creationId xmlns:a16="http://schemas.microsoft.com/office/drawing/2014/main" id="{A7DBC445-723B-164E-98F9-AC65AB87D637}"/>
                </a:ext>
              </a:extLst>
            </p:cNvPr>
            <p:cNvSpPr/>
            <p:nvPr/>
          </p:nvSpPr>
          <p:spPr bwMode="auto">
            <a:xfrm>
              <a:off x="1309510" y="3914274"/>
              <a:ext cx="663669" cy="40360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sp>
        <p:nvSpPr>
          <p:cNvPr id="3" name="Rectangle: Folded Corner 5">
            <a:extLst>
              <a:ext uri="{FF2B5EF4-FFF2-40B4-BE49-F238E27FC236}">
                <a16:creationId xmlns:a16="http://schemas.microsoft.com/office/drawing/2014/main" id="{ECFAA630-CBCF-155B-BA62-8D748BB6E25B}"/>
              </a:ext>
            </a:extLst>
          </p:cNvPr>
          <p:cNvSpPr/>
          <p:nvPr/>
        </p:nvSpPr>
        <p:spPr bwMode="auto">
          <a:xfrm>
            <a:off x="8712305" y="677732"/>
            <a:ext cx="3275011" cy="3794550"/>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noProof="0" dirty="0">
                <a:solidFill>
                  <a:srgbClr val="FFFFFF"/>
                </a:solidFill>
                <a:ea typeface="Segoe UI" pitchFamily="34" charset="0"/>
                <a:cs typeface="Segoe UI" pitchFamily="34" charset="0"/>
              </a:rPr>
              <a:t>NOTE</a:t>
            </a:r>
            <a:r>
              <a:rPr lang="en-US" sz="2000" b="1" dirty="0">
                <a:solidFill>
                  <a:srgbClr val="FFFFFF"/>
                </a:solidFill>
                <a:ea typeface="Segoe UI" pitchFamily="34" charset="0"/>
                <a:cs typeface="Segoe UI" pitchFamily="34" charset="0"/>
              </a:rPr>
              <a:t>: </a:t>
            </a:r>
            <a:r>
              <a:rPr lang="en-US" sz="2000" dirty="0">
                <a:solidFill>
                  <a:srgbClr val="FFFFFF"/>
                </a:solidFill>
                <a:ea typeface="Segoe UI" pitchFamily="34" charset="0"/>
                <a:cs typeface="Segoe UI" pitchFamily="34" charset="0"/>
              </a:rPr>
              <a:t>Play the Lightbulb example 4 video </a:t>
            </a:r>
            <a:r>
              <a:rPr lang="en-US" sz="2000" b="1" dirty="0">
                <a:solidFill>
                  <a:srgbClr val="FFFFFF"/>
                </a:solidFill>
                <a:ea typeface="Segoe UI" pitchFamily="34" charset="0"/>
                <a:cs typeface="Segoe UI" pitchFamily="34" charset="0"/>
              </a:rPr>
              <a:t> </a:t>
            </a:r>
          </a:p>
        </p:txBody>
      </p:sp>
    </p:spTree>
    <p:extLst>
      <p:ext uri="{BB962C8B-B14F-4D97-AF65-F5344CB8AC3E}">
        <p14:creationId xmlns:p14="http://schemas.microsoft.com/office/powerpoint/2010/main" val="42219841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B3B06-3061-A98C-5253-8A32966556FA}"/>
            </a:ext>
          </a:extLst>
        </p:cNvPr>
        <p:cNvGrpSpPr/>
        <p:nvPr/>
      </p:nvGrpSpPr>
      <p:grpSpPr>
        <a:xfrm>
          <a:off x="0" y="0"/>
          <a:ext cx="0" cy="0"/>
          <a:chOff x="0" y="0"/>
          <a:chExt cx="0" cy="0"/>
        </a:xfrm>
      </p:grpSpPr>
      <p:sp>
        <p:nvSpPr>
          <p:cNvPr id="5" name="Title 46">
            <a:extLst>
              <a:ext uri="{FF2B5EF4-FFF2-40B4-BE49-F238E27FC236}">
                <a16:creationId xmlns:a16="http://schemas.microsoft.com/office/drawing/2014/main" id="{FA0BC036-9512-EDD8-6724-BBD28EB8024A}"/>
              </a:ext>
            </a:extLst>
          </p:cNvPr>
          <p:cNvSpPr>
            <a:spLocks noGrp="1"/>
          </p:cNvSpPr>
          <p:nvPr>
            <p:ph type="title"/>
          </p:nvPr>
        </p:nvSpPr>
        <p:spPr>
          <a:xfrm>
            <a:off x="586740" y="479785"/>
            <a:ext cx="11018520" cy="443198"/>
          </a:xfrm>
        </p:spPr>
        <p:txBody>
          <a:bodyPr/>
          <a:lstStyle/>
          <a:p>
            <a:r>
              <a:rPr lang="en-US" sz="3200" noProof="0"/>
              <a:t>3-minute Self-reflection</a:t>
            </a:r>
          </a:p>
        </p:txBody>
      </p:sp>
      <p:sp>
        <p:nvSpPr>
          <p:cNvPr id="7" name="TextBox 6">
            <a:extLst>
              <a:ext uri="{FF2B5EF4-FFF2-40B4-BE49-F238E27FC236}">
                <a16:creationId xmlns:a16="http://schemas.microsoft.com/office/drawing/2014/main" id="{2981879B-CD5F-6B26-7247-6B6490F256AE}"/>
              </a:ext>
            </a:extLst>
          </p:cNvPr>
          <p:cNvSpPr txBox="1"/>
          <p:nvPr/>
        </p:nvSpPr>
        <p:spPr>
          <a:xfrm>
            <a:off x="504654" y="902435"/>
            <a:ext cx="11100606" cy="584775"/>
          </a:xfrm>
          <a:prstGeom prst="rect">
            <a:avLst/>
          </a:prstGeom>
          <a:noFill/>
        </p:spPr>
        <p:txBody>
          <a:bodyPr wrap="square">
            <a:spAutoFit/>
          </a:bodyPr>
          <a:lstStyle/>
          <a:p>
            <a:pPr defTabSz="1371600">
              <a:tabLst>
                <a:tab pos="1371600" algn="l"/>
              </a:tabLst>
              <a:defRPr/>
            </a:pPr>
            <a:r>
              <a:rPr lang="en-U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Finding your “AI Kickstarter” opportunity</a:t>
            </a:r>
          </a:p>
        </p:txBody>
      </p:sp>
      <p:sp>
        <p:nvSpPr>
          <p:cNvPr id="34" name="Rectangle: Top Corners Rounded 33" descr="An object that displays 3 minutes for the self-reflection exercise.">
            <a:extLst>
              <a:ext uri="{FF2B5EF4-FFF2-40B4-BE49-F238E27FC236}">
                <a16:creationId xmlns:a16="http://schemas.microsoft.com/office/drawing/2014/main" id="{88337949-2663-5328-E8AA-2AB478ADA953}"/>
              </a:ext>
            </a:extLst>
          </p:cNvPr>
          <p:cNvSpPr/>
          <p:nvPr/>
        </p:nvSpPr>
        <p:spPr bwMode="auto">
          <a:xfrm flipV="1">
            <a:off x="10140899" y="0"/>
            <a:ext cx="1403942" cy="1735976"/>
          </a:xfrm>
          <a:prstGeom prst="round2SameRect">
            <a:avLst>
              <a:gd name="adj1" fmla="val 34080"/>
              <a:gd name="adj2" fmla="val 0"/>
            </a:avLst>
          </a:prstGeom>
          <a:solidFill>
            <a:srgbClr val="2A446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30" name="Graphic 29" descr="Stopwatch 75% outline">
            <a:extLst>
              <a:ext uri="{FF2B5EF4-FFF2-40B4-BE49-F238E27FC236}">
                <a16:creationId xmlns:a16="http://schemas.microsoft.com/office/drawing/2014/main" id="{0523E343-33D9-11A7-FEFD-247446C040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5222" y="172756"/>
            <a:ext cx="914400" cy="914400"/>
          </a:xfrm>
          <a:prstGeom prst="rect">
            <a:avLst/>
          </a:prstGeom>
        </p:spPr>
      </p:pic>
      <p:sp>
        <p:nvSpPr>
          <p:cNvPr id="32" name="TextBox 31">
            <a:extLst>
              <a:ext uri="{FF2B5EF4-FFF2-40B4-BE49-F238E27FC236}">
                <a16:creationId xmlns:a16="http://schemas.microsoft.com/office/drawing/2014/main" id="{817D1301-4572-D0DE-2B34-1BBA3440096C}"/>
              </a:ext>
            </a:extLst>
          </p:cNvPr>
          <p:cNvSpPr txBox="1"/>
          <p:nvPr/>
        </p:nvSpPr>
        <p:spPr>
          <a:xfrm>
            <a:off x="10332930" y="1050416"/>
            <a:ext cx="1674420" cy="276999"/>
          </a:xfrm>
          <a:prstGeom prst="rect">
            <a:avLst/>
          </a:prstGeom>
          <a:noFill/>
        </p:spPr>
        <p:txBody>
          <a:bodyPr wrap="square" lIns="0" tIns="0" rIns="0" bIns="0" rtlCol="0">
            <a:spAutoFit/>
          </a:bodyPr>
          <a:lstStyle/>
          <a:p>
            <a:pPr defTabSz="1371600">
              <a:tabLst>
                <a:tab pos="1371600" algn="l"/>
              </a:tabLst>
              <a:defRPr/>
            </a:pPr>
            <a:r>
              <a:rPr lang="en-US" sz="1800" b="1" noProof="0">
                <a:ln w="3175">
                  <a:noFill/>
                </a:ln>
                <a:solidFill>
                  <a:schemeClr val="bg1"/>
                </a:solidFill>
                <a:latin typeface="+mj-lt"/>
                <a:cs typeface="Segoe UI" panose="020B0502040204020203" pitchFamily="34" charset="0"/>
              </a:rPr>
              <a:t>3 minutes</a:t>
            </a:r>
          </a:p>
        </p:txBody>
      </p:sp>
      <p:sp>
        <p:nvSpPr>
          <p:cNvPr id="22" name="Freeform 8">
            <a:extLst>
              <a:ext uri="{FF2B5EF4-FFF2-40B4-BE49-F238E27FC236}">
                <a16:creationId xmlns:a16="http://schemas.microsoft.com/office/drawing/2014/main" id="{99927B30-F99A-9BCD-9D4A-C91613D92CA4}"/>
              </a:ext>
              <a:ext uri="{C183D7F6-B498-43B3-948B-1728B52AA6E4}">
                <adec:decorative xmlns:adec="http://schemas.microsoft.com/office/drawing/2017/decorative" val="1"/>
              </a:ext>
            </a:extLst>
          </p:cNvPr>
          <p:cNvSpPr>
            <a:spLocks/>
          </p:cNvSpPr>
          <p:nvPr/>
        </p:nvSpPr>
        <p:spPr bwMode="auto">
          <a:xfrm>
            <a:off x="452244" y="1735977"/>
            <a:ext cx="9315870" cy="3825478"/>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TextBox 23">
            <a:extLst>
              <a:ext uri="{FF2B5EF4-FFF2-40B4-BE49-F238E27FC236}">
                <a16:creationId xmlns:a16="http://schemas.microsoft.com/office/drawing/2014/main" id="{CEFF60EF-DE5C-EBA3-A8F0-20D647371776}"/>
              </a:ext>
            </a:extLst>
          </p:cNvPr>
          <p:cNvSpPr txBox="1"/>
          <p:nvPr/>
        </p:nvSpPr>
        <p:spPr>
          <a:xfrm>
            <a:off x="655243" y="1920721"/>
            <a:ext cx="6229697" cy="369332"/>
          </a:xfrm>
          <a:prstGeom prst="rect">
            <a:avLst/>
          </a:prstGeom>
          <a:noFill/>
        </p:spPr>
        <p:txBody>
          <a:bodyPr wrap="square" lIns="0" tIns="0" rIns="0" bIns="0" rtlCol="0">
            <a:spAutoFit/>
          </a:bodyPr>
          <a:lstStyle/>
          <a:p>
            <a:pPr defTabSz="1371600">
              <a:tabLst>
                <a:tab pos="1371600" algn="l"/>
              </a:tabLst>
              <a:defRPr/>
            </a:pPr>
            <a:r>
              <a:rPr lang="en-US" sz="2400" b="1" noProof="0">
                <a:ln w="3175">
                  <a:noFill/>
                </a:ln>
                <a:latin typeface="+mj-lt"/>
                <a:cs typeface="Segoe UI" panose="020B0502040204020203" pitchFamily="34" charset="0"/>
              </a:rPr>
              <a:t>Guiding questions</a:t>
            </a:r>
          </a:p>
        </p:txBody>
      </p:sp>
      <p:grpSp>
        <p:nvGrpSpPr>
          <p:cNvPr id="19" name="Group 18" descr="Steps for a 3-minute Self-reflection: Finding your 'AI Kickstarter' opportunity' to identify and evaluate repetitive tasks for automation, aiming to improve productivity and reduce errors.">
            <a:extLst>
              <a:ext uri="{FF2B5EF4-FFF2-40B4-BE49-F238E27FC236}">
                <a16:creationId xmlns:a16="http://schemas.microsoft.com/office/drawing/2014/main" id="{ABA1DCE8-93D9-239D-543D-33F16141CEFC}"/>
              </a:ext>
            </a:extLst>
          </p:cNvPr>
          <p:cNvGrpSpPr/>
          <p:nvPr/>
        </p:nvGrpSpPr>
        <p:grpSpPr>
          <a:xfrm>
            <a:off x="892319" y="2515653"/>
            <a:ext cx="8643566" cy="2667070"/>
            <a:chOff x="586740" y="2797973"/>
            <a:chExt cx="9150159" cy="3074015"/>
          </a:xfrm>
        </p:grpSpPr>
        <p:grpSp>
          <p:nvGrpSpPr>
            <p:cNvPr id="12" name="Group 11">
              <a:extLst>
                <a:ext uri="{FF2B5EF4-FFF2-40B4-BE49-F238E27FC236}">
                  <a16:creationId xmlns:a16="http://schemas.microsoft.com/office/drawing/2014/main" id="{A139BDCA-8EC4-F46D-091D-86A728032B5F}"/>
                </a:ext>
              </a:extLst>
            </p:cNvPr>
            <p:cNvGrpSpPr/>
            <p:nvPr/>
          </p:nvGrpSpPr>
          <p:grpSpPr>
            <a:xfrm>
              <a:off x="586740" y="2797973"/>
              <a:ext cx="8858225" cy="716747"/>
              <a:chOff x="586740" y="2797973"/>
              <a:chExt cx="8858225" cy="716747"/>
            </a:xfrm>
          </p:grpSpPr>
          <p:sp>
            <p:nvSpPr>
              <p:cNvPr id="6" name="TextBox 5">
                <a:extLst>
                  <a:ext uri="{FF2B5EF4-FFF2-40B4-BE49-F238E27FC236}">
                    <a16:creationId xmlns:a16="http://schemas.microsoft.com/office/drawing/2014/main" id="{620B040C-A83A-F624-3DBE-D947CB4EB50A}"/>
                  </a:ext>
                </a:extLst>
              </p:cNvPr>
              <p:cNvSpPr txBox="1"/>
              <p:nvPr/>
            </p:nvSpPr>
            <p:spPr>
              <a:xfrm>
                <a:off x="1963871" y="2805245"/>
                <a:ext cx="7481094" cy="709475"/>
              </a:xfrm>
              <a:prstGeom prst="rect">
                <a:avLst/>
              </a:prstGeom>
              <a:noFill/>
            </p:spPr>
            <p:txBody>
              <a:bodyPr wrap="square" lIns="0" tIns="0" rIns="0" bIns="0" rtlCol="0">
                <a:spAutoFit/>
              </a:bodyPr>
              <a:lstStyle/>
              <a:p>
                <a:pPr defTabSz="1371600">
                  <a:tabLst>
                    <a:tab pos="1371600" algn="l"/>
                  </a:tabLst>
                  <a:defRPr/>
                </a:pPr>
                <a:r>
                  <a:rPr lang="en-US" sz="2000" noProof="0">
                    <a:ln w="3175">
                      <a:noFill/>
                    </a:ln>
                    <a:cs typeface="Segoe UI" panose="020B0502040204020203" pitchFamily="34" charset="0"/>
                  </a:rPr>
                  <a:t>What are 1-2 tasks in your daily work that feel repetitive, manual, or frustrating?</a:t>
                </a:r>
              </a:p>
            </p:txBody>
          </p:sp>
          <p:sp>
            <p:nvSpPr>
              <p:cNvPr id="11" name="TextBox 10">
                <a:extLst>
                  <a:ext uri="{FF2B5EF4-FFF2-40B4-BE49-F238E27FC236}">
                    <a16:creationId xmlns:a16="http://schemas.microsoft.com/office/drawing/2014/main" id="{CFD5F5DC-5487-982A-389B-3E3B11CBA9C0}"/>
                  </a:ext>
                </a:extLst>
              </p:cNvPr>
              <p:cNvSpPr txBox="1"/>
              <p:nvPr/>
            </p:nvSpPr>
            <p:spPr>
              <a:xfrm>
                <a:off x="586740" y="2797973"/>
                <a:ext cx="1187940" cy="354738"/>
              </a:xfrm>
              <a:prstGeom prst="rect">
                <a:avLst/>
              </a:prstGeom>
              <a:noFill/>
            </p:spPr>
            <p:txBody>
              <a:bodyPr wrap="square" lIns="0" tIns="0" rIns="0" bIns="0" rtlCol="0">
                <a:spAutoFit/>
              </a:bodyPr>
              <a:lstStyle/>
              <a:p>
                <a:pPr defTabSz="1371600">
                  <a:tabLst>
                    <a:tab pos="1371600" algn="l"/>
                  </a:tabLst>
                  <a:defRPr/>
                </a:pPr>
                <a:r>
                  <a:rPr lang="en-US" sz="2000" b="1" noProof="0">
                    <a:ln w="3175">
                      <a:noFill/>
                    </a:ln>
                    <a:cs typeface="Segoe UI" panose="020B0502040204020203" pitchFamily="34" charset="0"/>
                  </a:rPr>
                  <a:t>Step 1</a:t>
                </a:r>
              </a:p>
            </p:txBody>
          </p:sp>
        </p:grpSp>
        <p:grpSp>
          <p:nvGrpSpPr>
            <p:cNvPr id="13" name="Group 12">
              <a:extLst>
                <a:ext uri="{FF2B5EF4-FFF2-40B4-BE49-F238E27FC236}">
                  <a16:creationId xmlns:a16="http://schemas.microsoft.com/office/drawing/2014/main" id="{E309E843-CFFA-1636-7CD7-B2C1780A9D9C}"/>
                </a:ext>
              </a:extLst>
            </p:cNvPr>
            <p:cNvGrpSpPr/>
            <p:nvPr/>
          </p:nvGrpSpPr>
          <p:grpSpPr>
            <a:xfrm>
              <a:off x="586740" y="3949879"/>
              <a:ext cx="9150159" cy="716747"/>
              <a:chOff x="586740" y="2797973"/>
              <a:chExt cx="9150159" cy="716747"/>
            </a:xfrm>
          </p:grpSpPr>
          <p:sp>
            <p:nvSpPr>
              <p:cNvPr id="14" name="TextBox 13">
                <a:extLst>
                  <a:ext uri="{FF2B5EF4-FFF2-40B4-BE49-F238E27FC236}">
                    <a16:creationId xmlns:a16="http://schemas.microsoft.com/office/drawing/2014/main" id="{F2FA7D4B-3082-E9EC-3267-D70089113A4B}"/>
                  </a:ext>
                </a:extLst>
              </p:cNvPr>
              <p:cNvSpPr txBox="1"/>
              <p:nvPr/>
            </p:nvSpPr>
            <p:spPr>
              <a:xfrm>
                <a:off x="1963869" y="2805245"/>
                <a:ext cx="7773030" cy="709475"/>
              </a:xfrm>
              <a:prstGeom prst="rect">
                <a:avLst/>
              </a:prstGeom>
              <a:noFill/>
            </p:spPr>
            <p:txBody>
              <a:bodyPr wrap="square" lIns="0" tIns="0" rIns="0" bIns="0" rtlCol="0">
                <a:spAutoFit/>
              </a:bodyPr>
              <a:lstStyle/>
              <a:p>
                <a:pPr defTabSz="1371600">
                  <a:tabLst>
                    <a:tab pos="1371600" algn="l"/>
                  </a:tabLst>
                  <a:defRPr/>
                </a:pPr>
                <a:r>
                  <a:rPr lang="en-US" sz="2000" noProof="0">
                    <a:ln w="3175">
                      <a:noFill/>
                    </a:ln>
                    <a:cs typeface="Segoe UI" panose="020B0502040204020203" pitchFamily="34" charset="0"/>
                  </a:rPr>
                  <a:t>Which of these tasks, if automated or streamlined, would have the biggest impact on your productivity or reduce errors?</a:t>
                </a:r>
              </a:p>
            </p:txBody>
          </p:sp>
          <p:sp>
            <p:nvSpPr>
              <p:cNvPr id="15" name="TextBox 14">
                <a:extLst>
                  <a:ext uri="{FF2B5EF4-FFF2-40B4-BE49-F238E27FC236}">
                    <a16:creationId xmlns:a16="http://schemas.microsoft.com/office/drawing/2014/main" id="{EB666637-9F81-B61E-E6FB-67B36715F9AA}"/>
                  </a:ext>
                </a:extLst>
              </p:cNvPr>
              <p:cNvSpPr txBox="1"/>
              <p:nvPr/>
            </p:nvSpPr>
            <p:spPr>
              <a:xfrm>
                <a:off x="586740" y="2797973"/>
                <a:ext cx="1187940" cy="354738"/>
              </a:xfrm>
              <a:prstGeom prst="rect">
                <a:avLst/>
              </a:prstGeom>
              <a:noFill/>
            </p:spPr>
            <p:txBody>
              <a:bodyPr wrap="square" lIns="0" tIns="0" rIns="0" bIns="0" rtlCol="0">
                <a:spAutoFit/>
              </a:bodyPr>
              <a:lstStyle/>
              <a:p>
                <a:pPr defTabSz="1371600">
                  <a:tabLst>
                    <a:tab pos="1371600" algn="l"/>
                  </a:tabLst>
                  <a:defRPr/>
                </a:pPr>
                <a:r>
                  <a:rPr lang="en-US" sz="2000" b="1" noProof="0">
                    <a:ln w="3175">
                      <a:noFill/>
                    </a:ln>
                    <a:cs typeface="Segoe UI" panose="020B0502040204020203" pitchFamily="34" charset="0"/>
                  </a:rPr>
                  <a:t>Step 2</a:t>
                </a:r>
              </a:p>
            </p:txBody>
          </p:sp>
        </p:grpSp>
        <p:grpSp>
          <p:nvGrpSpPr>
            <p:cNvPr id="16" name="Group 15">
              <a:extLst>
                <a:ext uri="{FF2B5EF4-FFF2-40B4-BE49-F238E27FC236}">
                  <a16:creationId xmlns:a16="http://schemas.microsoft.com/office/drawing/2014/main" id="{00888BAA-3DF3-08E6-5E10-6ACBEF135630}"/>
                </a:ext>
              </a:extLst>
            </p:cNvPr>
            <p:cNvGrpSpPr/>
            <p:nvPr/>
          </p:nvGrpSpPr>
          <p:grpSpPr>
            <a:xfrm>
              <a:off x="586740" y="5155241"/>
              <a:ext cx="8996509" cy="716747"/>
              <a:chOff x="586740" y="2797973"/>
              <a:chExt cx="8996509" cy="716747"/>
            </a:xfrm>
          </p:grpSpPr>
          <p:sp>
            <p:nvSpPr>
              <p:cNvPr id="17" name="TextBox 16">
                <a:extLst>
                  <a:ext uri="{FF2B5EF4-FFF2-40B4-BE49-F238E27FC236}">
                    <a16:creationId xmlns:a16="http://schemas.microsoft.com/office/drawing/2014/main" id="{69A233DF-F37C-23A5-6DBA-159C0EC004DE}"/>
                  </a:ext>
                </a:extLst>
              </p:cNvPr>
              <p:cNvSpPr txBox="1"/>
              <p:nvPr/>
            </p:nvSpPr>
            <p:spPr>
              <a:xfrm>
                <a:off x="1963869" y="2805245"/>
                <a:ext cx="7619380" cy="709475"/>
              </a:xfrm>
              <a:prstGeom prst="rect">
                <a:avLst/>
              </a:prstGeom>
              <a:noFill/>
            </p:spPr>
            <p:txBody>
              <a:bodyPr wrap="square" lIns="0" tIns="0" rIns="0" bIns="0" rtlCol="0">
                <a:spAutoFit/>
              </a:bodyPr>
              <a:lstStyle/>
              <a:p>
                <a:pPr defTabSz="1371600">
                  <a:tabLst>
                    <a:tab pos="1371600" algn="l"/>
                  </a:tabLst>
                  <a:defRPr/>
                </a:pPr>
                <a:r>
                  <a:rPr lang="en-US" sz="2000" noProof="0">
                    <a:ln w="3175">
                      <a:noFill/>
                    </a:ln>
                    <a:cs typeface="Segoe UI" panose="020B0502040204020203" pitchFamily="34" charset="0"/>
                  </a:rPr>
                  <a:t>If you freed up time by automating that task, how could you use it for higher-value work?</a:t>
                </a:r>
              </a:p>
            </p:txBody>
          </p:sp>
          <p:sp>
            <p:nvSpPr>
              <p:cNvPr id="18" name="TextBox 17">
                <a:extLst>
                  <a:ext uri="{FF2B5EF4-FFF2-40B4-BE49-F238E27FC236}">
                    <a16:creationId xmlns:a16="http://schemas.microsoft.com/office/drawing/2014/main" id="{5829E3D9-7B6C-DE9D-1F21-EAC2E219C88F}"/>
                  </a:ext>
                </a:extLst>
              </p:cNvPr>
              <p:cNvSpPr txBox="1"/>
              <p:nvPr/>
            </p:nvSpPr>
            <p:spPr>
              <a:xfrm>
                <a:off x="586740" y="2797973"/>
                <a:ext cx="1187940" cy="354738"/>
              </a:xfrm>
              <a:prstGeom prst="rect">
                <a:avLst/>
              </a:prstGeom>
              <a:noFill/>
            </p:spPr>
            <p:txBody>
              <a:bodyPr wrap="square" lIns="0" tIns="0" rIns="0" bIns="0" rtlCol="0">
                <a:spAutoFit/>
              </a:bodyPr>
              <a:lstStyle/>
              <a:p>
                <a:pPr defTabSz="1371600">
                  <a:tabLst>
                    <a:tab pos="1371600" algn="l"/>
                  </a:tabLst>
                  <a:defRPr/>
                </a:pPr>
                <a:r>
                  <a:rPr lang="en-US" sz="2000" b="1" noProof="0">
                    <a:ln w="3175">
                      <a:noFill/>
                    </a:ln>
                    <a:cs typeface="Segoe UI" panose="020B0502040204020203" pitchFamily="34" charset="0"/>
                  </a:rPr>
                  <a:t>Step 3</a:t>
                </a:r>
              </a:p>
            </p:txBody>
          </p:sp>
        </p:grpSp>
      </p:grpSp>
      <p:grpSp>
        <p:nvGrpSpPr>
          <p:cNvPr id="26" name="Group 25">
            <a:extLst>
              <a:ext uri="{FF2B5EF4-FFF2-40B4-BE49-F238E27FC236}">
                <a16:creationId xmlns:a16="http://schemas.microsoft.com/office/drawing/2014/main" id="{57A5204E-C5C0-C5FC-B394-DFF359A792B0}"/>
              </a:ext>
              <a:ext uri="{C183D7F6-B498-43B3-948B-1728B52AA6E4}">
                <adec:decorative xmlns:adec="http://schemas.microsoft.com/office/drawing/2017/decorative" val="1"/>
              </a:ext>
            </a:extLst>
          </p:cNvPr>
          <p:cNvGrpSpPr/>
          <p:nvPr/>
        </p:nvGrpSpPr>
        <p:grpSpPr>
          <a:xfrm>
            <a:off x="892319" y="3316555"/>
            <a:ext cx="8498424" cy="1012578"/>
            <a:chOff x="706172" y="3003250"/>
            <a:chExt cx="10779656" cy="1507381"/>
          </a:xfrm>
        </p:grpSpPr>
        <p:cxnSp>
          <p:nvCxnSpPr>
            <p:cNvPr id="27" name="Straight Connector 26">
              <a:extLst>
                <a:ext uri="{FF2B5EF4-FFF2-40B4-BE49-F238E27FC236}">
                  <a16:creationId xmlns:a16="http://schemas.microsoft.com/office/drawing/2014/main" id="{A1C85C08-D0E5-698F-A497-4765690CA0BB}"/>
                </a:ext>
                <a:ext uri="{C183D7F6-B498-43B3-948B-1728B52AA6E4}">
                  <adec:decorative xmlns:adec="http://schemas.microsoft.com/office/drawing/2017/decorative" val="1"/>
                </a:ext>
              </a:extLst>
            </p:cNvPr>
            <p:cNvCxnSpPr>
              <a:cxnSpLocks/>
            </p:cNvCxnSpPr>
            <p:nvPr/>
          </p:nvCxnSpPr>
          <p:spPr>
            <a:xfrm flipH="1">
              <a:off x="706173" y="3003250"/>
              <a:ext cx="10779655" cy="1"/>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CB8C92-5484-D047-2EB3-9E3E50AF22E2}"/>
                </a:ext>
                <a:ext uri="{C183D7F6-B498-43B3-948B-1728B52AA6E4}">
                  <adec:decorative xmlns:adec="http://schemas.microsoft.com/office/drawing/2017/decorative" val="1"/>
                </a:ext>
              </a:extLst>
            </p:cNvPr>
            <p:cNvCxnSpPr>
              <a:cxnSpLocks/>
            </p:cNvCxnSpPr>
            <p:nvPr/>
          </p:nvCxnSpPr>
          <p:spPr>
            <a:xfrm flipH="1">
              <a:off x="706172" y="4510630"/>
              <a:ext cx="10779655" cy="1"/>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5" name="Graphic 24" descr="Chat outline">
            <a:extLst>
              <a:ext uri="{FF2B5EF4-FFF2-40B4-BE49-F238E27FC236}">
                <a16:creationId xmlns:a16="http://schemas.microsoft.com/office/drawing/2014/main" id="{E770A667-A417-453B-C807-37CE9DCEE0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243" y="5601657"/>
            <a:ext cx="876677" cy="876677"/>
          </a:xfrm>
          <a:prstGeom prst="rect">
            <a:avLst/>
          </a:prstGeom>
        </p:spPr>
      </p:pic>
      <p:sp>
        <p:nvSpPr>
          <p:cNvPr id="20" name="TextBox 19">
            <a:extLst>
              <a:ext uri="{FF2B5EF4-FFF2-40B4-BE49-F238E27FC236}">
                <a16:creationId xmlns:a16="http://schemas.microsoft.com/office/drawing/2014/main" id="{237C36A2-204B-0261-E6F5-3C9BC325F0B8}"/>
              </a:ext>
            </a:extLst>
          </p:cNvPr>
          <p:cNvSpPr txBox="1"/>
          <p:nvPr/>
        </p:nvSpPr>
        <p:spPr>
          <a:xfrm>
            <a:off x="1449254" y="5807584"/>
            <a:ext cx="9449118" cy="369332"/>
          </a:xfrm>
          <a:prstGeom prst="rect">
            <a:avLst/>
          </a:prstGeom>
          <a:noFill/>
        </p:spPr>
        <p:txBody>
          <a:bodyPr wrap="square" lIns="0" tIns="0" rIns="0" bIns="0" rtlCol="0">
            <a:spAutoFit/>
          </a:bodyPr>
          <a:lstStyle/>
          <a:p>
            <a:pPr defTabSz="1371600">
              <a:tabLst>
                <a:tab pos="1371600" algn="l"/>
              </a:tabLst>
              <a:defRPr/>
            </a:pPr>
            <a:r>
              <a:rPr lang="en-US" sz="2400" b="1" noProof="0">
                <a:ln w="3175">
                  <a:noFill/>
                </a:ln>
                <a:latin typeface="+mj-lt"/>
                <a:cs typeface="Segoe UI" panose="020B0502040204020203" pitchFamily="34" charset="0"/>
              </a:rPr>
              <a:t>Once you are done, share </a:t>
            </a:r>
            <a:r>
              <a:rPr lang="en-US" sz="2400" b="1" noProof="0">
                <a:ln w="3175">
                  <a:noFill/>
                </a:ln>
                <a:cs typeface="Segoe UI" panose="020B0502040204020203" pitchFamily="34" charset="0"/>
              </a:rPr>
              <a:t>one task </a:t>
            </a:r>
            <a:r>
              <a:rPr lang="en-US" sz="2400" b="1" noProof="0">
                <a:ln w="3175">
                  <a:noFill/>
                </a:ln>
                <a:latin typeface="+mj-lt"/>
                <a:cs typeface="Segoe UI" panose="020B0502040204020203" pitchFamily="34" charset="0"/>
              </a:rPr>
              <a:t>you have identified in the chat!</a:t>
            </a:r>
          </a:p>
        </p:txBody>
      </p:sp>
    </p:spTree>
    <p:extLst>
      <p:ext uri="{BB962C8B-B14F-4D97-AF65-F5344CB8AC3E}">
        <p14:creationId xmlns:p14="http://schemas.microsoft.com/office/powerpoint/2010/main" val="501010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68E68-BC89-ED45-7D79-AD9CF2174F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D12AC63-0E0D-B65B-4C40-7B78914ECF9E}"/>
              </a:ext>
            </a:extLst>
          </p:cNvPr>
          <p:cNvSpPr>
            <a:spLocks noGrp="1"/>
          </p:cNvSpPr>
          <p:nvPr>
            <p:ph type="title"/>
          </p:nvPr>
        </p:nvSpPr>
        <p:spPr>
          <a:xfrm>
            <a:off x="585215" y="2423825"/>
            <a:ext cx="9637307" cy="1107996"/>
          </a:xfrm>
        </p:spPr>
        <p:txBody>
          <a:bodyPr/>
          <a:lstStyle/>
          <a:p>
            <a:r>
              <a:rPr lang="en-US" noProof="0"/>
              <a:t>4: Practice basic prompts </a:t>
            </a:r>
            <a:br>
              <a:rPr lang="en-US" noProof="0"/>
            </a:br>
            <a:r>
              <a:rPr lang="en-US" noProof="0"/>
              <a:t>with a mini exercise </a:t>
            </a:r>
          </a:p>
        </p:txBody>
      </p:sp>
      <p:sp>
        <p:nvSpPr>
          <p:cNvPr id="5" name="Text Placeholder 4">
            <a:extLst>
              <a:ext uri="{FF2B5EF4-FFF2-40B4-BE49-F238E27FC236}">
                <a16:creationId xmlns:a16="http://schemas.microsoft.com/office/drawing/2014/main" id="{13F12DD7-DA8B-C039-C26C-26A7376932AE}"/>
              </a:ext>
            </a:extLst>
          </p:cNvPr>
          <p:cNvSpPr>
            <a:spLocks noGrp="1"/>
          </p:cNvSpPr>
          <p:nvPr>
            <p:ph type="body" sz="quarter" idx="12"/>
          </p:nvPr>
        </p:nvSpPr>
        <p:spPr>
          <a:xfrm>
            <a:off x="585216" y="3751542"/>
            <a:ext cx="6217920" cy="307777"/>
          </a:xfrm>
        </p:spPr>
        <p:txBody>
          <a:bodyPr/>
          <a:lstStyle/>
          <a:p>
            <a:r>
              <a:rPr lang="en-US" sz="2000" noProof="0"/>
              <a:t>Practice AI prompts with Copilot</a:t>
            </a:r>
          </a:p>
        </p:txBody>
      </p:sp>
    </p:spTree>
    <p:extLst>
      <p:ext uri="{BB962C8B-B14F-4D97-AF65-F5344CB8AC3E}">
        <p14:creationId xmlns:p14="http://schemas.microsoft.com/office/powerpoint/2010/main" val="27147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43C85-91AE-D1E7-EF57-E4025E7180B8}"/>
            </a:ext>
          </a:extLst>
        </p:cNvPr>
        <p:cNvGrpSpPr/>
        <p:nvPr/>
      </p:nvGrpSpPr>
      <p:grpSpPr>
        <a:xfrm>
          <a:off x="0" y="0"/>
          <a:ext cx="0" cy="0"/>
          <a:chOff x="0" y="0"/>
          <a:chExt cx="0" cy="0"/>
        </a:xfrm>
      </p:grpSpPr>
      <p:sp>
        <p:nvSpPr>
          <p:cNvPr id="112" name="Rectangle 111" descr="Slide titled 'Writing effective prompts' with guidelines for creating specific, context-rich, and well-structured prompts for AI tools.">
            <a:extLst>
              <a:ext uri="{FF2B5EF4-FFF2-40B4-BE49-F238E27FC236}">
                <a16:creationId xmlns:a16="http://schemas.microsoft.com/office/drawing/2014/main" id="{38B401D8-82C0-A699-7735-B85A0C76FF4A}"/>
              </a:ext>
            </a:extLst>
          </p:cNvPr>
          <p:cNvSpPr/>
          <p:nvPr/>
        </p:nvSpPr>
        <p:spPr bwMode="auto">
          <a:xfrm>
            <a:off x="0" y="0"/>
            <a:ext cx="5037188" cy="6857999"/>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14" name="Title 25">
            <a:extLst>
              <a:ext uri="{FF2B5EF4-FFF2-40B4-BE49-F238E27FC236}">
                <a16:creationId xmlns:a16="http://schemas.microsoft.com/office/drawing/2014/main" id="{3CDA963B-F438-DFA6-7BDB-32C5905C5DAF}"/>
              </a:ext>
            </a:extLst>
          </p:cNvPr>
          <p:cNvSpPr txBox="1">
            <a:spLocks noGrp="1"/>
          </p:cNvSpPr>
          <p:nvPr>
            <p:ph type="title"/>
          </p:nvPr>
        </p:nvSpPr>
        <p:spPr>
          <a:xfrm>
            <a:off x="423997" y="445533"/>
            <a:ext cx="4090615" cy="1200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noProof="0"/>
              <a:t>Writing </a:t>
            </a:r>
            <a:br>
              <a:rPr lang="en-US" noProof="0"/>
            </a:br>
            <a:r>
              <a:rPr lang="en-US" noProof="0"/>
              <a:t>effective prompts</a:t>
            </a:r>
            <a:endParaRPr kumimoji="0" lang="en-US" b="0" i="0" u="none" strike="noStrike" kern="1200" cap="none" spc="0" normalizeH="0" baseline="0" noProof="0">
              <a:ln w="3175">
                <a:noFill/>
              </a:ln>
              <a:effectLst/>
              <a:uLnTx/>
              <a:uFillTx/>
              <a:ea typeface="+mn-ea"/>
              <a:cs typeface="Segoe UI" pitchFamily="34" charset="0"/>
            </a:endParaRPr>
          </a:p>
        </p:txBody>
      </p:sp>
      <p:sp>
        <p:nvSpPr>
          <p:cNvPr id="116" name="Title 46">
            <a:extLst>
              <a:ext uri="{FF2B5EF4-FFF2-40B4-BE49-F238E27FC236}">
                <a16:creationId xmlns:a16="http://schemas.microsoft.com/office/drawing/2014/main" id="{54AAB83C-8D08-0C03-735B-2B0FA9ED04C6}"/>
              </a:ext>
            </a:extLst>
          </p:cNvPr>
          <p:cNvSpPr txBox="1">
            <a:spLocks/>
          </p:cNvSpPr>
          <p:nvPr/>
        </p:nvSpPr>
        <p:spPr>
          <a:xfrm>
            <a:off x="516591" y="1986094"/>
            <a:ext cx="3725325"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000" noProof="0"/>
              <a:t>Best practices</a:t>
            </a:r>
          </a:p>
        </p:txBody>
      </p:sp>
      <p:grpSp>
        <p:nvGrpSpPr>
          <p:cNvPr id="121" name="Group 120" descr="Numbers 1 through 4 in a vertical row.">
            <a:extLst>
              <a:ext uri="{FF2B5EF4-FFF2-40B4-BE49-F238E27FC236}">
                <a16:creationId xmlns:a16="http://schemas.microsoft.com/office/drawing/2014/main" id="{0A57B7DE-BF59-5D8E-D8FD-FFD1BBF55B2B}"/>
              </a:ext>
            </a:extLst>
          </p:cNvPr>
          <p:cNvGrpSpPr/>
          <p:nvPr/>
        </p:nvGrpSpPr>
        <p:grpSpPr>
          <a:xfrm>
            <a:off x="470561" y="2545747"/>
            <a:ext cx="714405" cy="3597123"/>
            <a:chOff x="385078" y="2091395"/>
            <a:chExt cx="714405" cy="4331782"/>
          </a:xfrm>
        </p:grpSpPr>
        <p:sp>
          <p:nvSpPr>
            <p:cNvPr id="117" name="TextBox 116">
              <a:extLst>
                <a:ext uri="{FF2B5EF4-FFF2-40B4-BE49-F238E27FC236}">
                  <a16:creationId xmlns:a16="http://schemas.microsoft.com/office/drawing/2014/main" id="{602EAC9C-BA58-D944-8825-1C3027E66938}"/>
                </a:ext>
              </a:extLst>
            </p:cNvPr>
            <p:cNvSpPr txBox="1"/>
            <p:nvPr/>
          </p:nvSpPr>
          <p:spPr>
            <a:xfrm>
              <a:off x="385078" y="2091395"/>
              <a:ext cx="714405" cy="724667"/>
            </a:xfrm>
            <a:prstGeom prst="rect">
              <a:avLst/>
            </a:prstGeom>
            <a:noFill/>
          </p:spPr>
          <p:txBody>
            <a:bodyPr wrap="square">
              <a:spAutoFit/>
            </a:bodyPr>
            <a:lstStyle/>
            <a:p>
              <a:pPr defTabSz="1371600">
                <a:tabLst>
                  <a:tab pos="1371600" algn="l"/>
                </a:tabLst>
                <a:defRPr/>
              </a:pPr>
              <a:r>
                <a:rPr lang="en-U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118" name="TextBox 117">
              <a:extLst>
                <a:ext uri="{FF2B5EF4-FFF2-40B4-BE49-F238E27FC236}">
                  <a16:creationId xmlns:a16="http://schemas.microsoft.com/office/drawing/2014/main" id="{8B8E7EA2-9CD4-7016-25CA-3F7B7694455B}"/>
                </a:ext>
              </a:extLst>
            </p:cNvPr>
            <p:cNvSpPr txBox="1"/>
            <p:nvPr/>
          </p:nvSpPr>
          <p:spPr>
            <a:xfrm>
              <a:off x="385078" y="3293768"/>
              <a:ext cx="714405" cy="724667"/>
            </a:xfrm>
            <a:prstGeom prst="rect">
              <a:avLst/>
            </a:prstGeom>
            <a:noFill/>
          </p:spPr>
          <p:txBody>
            <a:bodyPr wrap="square">
              <a:spAutoFit/>
            </a:bodyPr>
            <a:lstStyle/>
            <a:p>
              <a:pPr defTabSz="1371600">
                <a:tabLst>
                  <a:tab pos="1371600" algn="l"/>
                </a:tabLst>
                <a:defRPr/>
              </a:pPr>
              <a:r>
                <a:rPr lang="en-U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119" name="TextBox 118">
              <a:extLst>
                <a:ext uri="{FF2B5EF4-FFF2-40B4-BE49-F238E27FC236}">
                  <a16:creationId xmlns:a16="http://schemas.microsoft.com/office/drawing/2014/main" id="{E9DF30F7-61E8-579E-8A6E-DD4C9B6648EB}"/>
                </a:ext>
              </a:extLst>
            </p:cNvPr>
            <p:cNvSpPr txBox="1"/>
            <p:nvPr/>
          </p:nvSpPr>
          <p:spPr>
            <a:xfrm>
              <a:off x="385078" y="4496139"/>
              <a:ext cx="714405" cy="724667"/>
            </a:xfrm>
            <a:prstGeom prst="rect">
              <a:avLst/>
            </a:prstGeom>
            <a:noFill/>
          </p:spPr>
          <p:txBody>
            <a:bodyPr wrap="square">
              <a:spAutoFit/>
            </a:bodyPr>
            <a:lstStyle/>
            <a:p>
              <a:pPr defTabSz="1371600">
                <a:tabLst>
                  <a:tab pos="1371600" algn="l"/>
                </a:tabLst>
                <a:defRPr/>
              </a:pPr>
              <a:r>
                <a:rPr lang="en-U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3</a:t>
              </a:r>
            </a:p>
          </p:txBody>
        </p:sp>
        <p:sp>
          <p:nvSpPr>
            <p:cNvPr id="120" name="TextBox 119">
              <a:extLst>
                <a:ext uri="{FF2B5EF4-FFF2-40B4-BE49-F238E27FC236}">
                  <a16:creationId xmlns:a16="http://schemas.microsoft.com/office/drawing/2014/main" id="{1BF69AAF-1D40-E5AA-2547-91F1E5B002D5}"/>
                </a:ext>
              </a:extLst>
            </p:cNvPr>
            <p:cNvSpPr txBox="1"/>
            <p:nvPr/>
          </p:nvSpPr>
          <p:spPr>
            <a:xfrm>
              <a:off x="385078" y="5698510"/>
              <a:ext cx="714405" cy="724667"/>
            </a:xfrm>
            <a:prstGeom prst="rect">
              <a:avLst/>
            </a:prstGeom>
            <a:noFill/>
          </p:spPr>
          <p:txBody>
            <a:bodyPr wrap="square">
              <a:spAutoFit/>
            </a:bodyPr>
            <a:lstStyle/>
            <a:p>
              <a:pPr defTabSz="1371600">
                <a:tabLst>
                  <a:tab pos="1371600" algn="l"/>
                </a:tabLst>
                <a:defRPr/>
              </a:pPr>
              <a:r>
                <a:rPr lang="en-U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4</a:t>
              </a:r>
            </a:p>
          </p:txBody>
        </p:sp>
      </p:grpSp>
      <p:sp>
        <p:nvSpPr>
          <p:cNvPr id="115" name="TextBox 114">
            <a:extLst>
              <a:ext uri="{FF2B5EF4-FFF2-40B4-BE49-F238E27FC236}">
                <a16:creationId xmlns:a16="http://schemas.microsoft.com/office/drawing/2014/main" id="{39E316B8-2ADF-2879-1B25-D8402DAA2923}"/>
              </a:ext>
            </a:extLst>
          </p:cNvPr>
          <p:cNvSpPr txBox="1"/>
          <p:nvPr/>
        </p:nvSpPr>
        <p:spPr>
          <a:xfrm>
            <a:off x="923040" y="2520095"/>
            <a:ext cx="3725325" cy="3816429"/>
          </a:xfrm>
          <a:prstGeom prst="rect">
            <a:avLst/>
          </a:prstGeom>
          <a:noFill/>
        </p:spPr>
        <p:txBody>
          <a:bodyPr wrap="square">
            <a:spAutoFit/>
          </a:bodyPr>
          <a:lstStyle/>
          <a:p>
            <a:pPr>
              <a:spcAft>
                <a:spcPts val="2000"/>
              </a:spcAft>
            </a:pPr>
            <a:r>
              <a:rPr lang="en-US" sz="1600" b="1" noProof="0"/>
              <a:t>Be specific </a:t>
            </a:r>
            <a:r>
              <a:rPr lang="en-US" sz="1600" noProof="0"/>
              <a:t>about what you want Copilot to do. Clear goals lead to better responses.</a:t>
            </a:r>
          </a:p>
          <a:p>
            <a:pPr>
              <a:spcAft>
                <a:spcPts val="2000"/>
              </a:spcAft>
            </a:pPr>
            <a:r>
              <a:rPr lang="en-US" sz="1600" b="1" noProof="0"/>
              <a:t>Add some context </a:t>
            </a:r>
            <a:r>
              <a:rPr lang="en-US" sz="1600" noProof="0"/>
              <a:t>to help Copilot understand what you're asking. Context makes the response more relevant.</a:t>
            </a:r>
          </a:p>
          <a:p>
            <a:pPr>
              <a:spcAft>
                <a:spcPts val="2000"/>
              </a:spcAft>
            </a:pPr>
            <a:r>
              <a:rPr lang="en-US" sz="1600" b="1" noProof="0"/>
              <a:t>Provide some examples </a:t>
            </a:r>
            <a:r>
              <a:rPr lang="en-US" sz="1600" noProof="0"/>
              <a:t>for Copilot to use. This helps ground the response in the right context.</a:t>
            </a:r>
          </a:p>
          <a:p>
            <a:pPr>
              <a:spcAft>
                <a:spcPts val="2000"/>
              </a:spcAft>
            </a:pPr>
            <a:r>
              <a:rPr lang="en-US" sz="1600" noProof="0"/>
              <a:t>Let Copilot know how you want the response</a:t>
            </a:r>
            <a:r>
              <a:rPr lang="en-US" sz="1600" b="1" noProof="0"/>
              <a:t> to be formatted. </a:t>
            </a:r>
            <a:r>
              <a:rPr lang="en-US" sz="1600" noProof="0"/>
              <a:t>This sets clear expectations.</a:t>
            </a:r>
          </a:p>
        </p:txBody>
      </p:sp>
      <p:pic>
        <p:nvPicPr>
          <p:cNvPr id="26" name="Picture 25">
            <a:extLst>
              <a:ext uri="{FF2B5EF4-FFF2-40B4-BE49-F238E27FC236}">
                <a16:creationId xmlns:a16="http://schemas.microsoft.com/office/drawing/2014/main" id="{87610233-8F2C-0C70-4431-DAB2A2195DB9}"/>
              </a:ext>
              <a:ext uri="{C183D7F6-B498-43B3-948B-1728B52AA6E4}">
                <adec:decorative xmlns:adec="http://schemas.microsoft.com/office/drawing/2017/decorative" val="1"/>
              </a:ext>
            </a:extLst>
          </p:cNvPr>
          <p:cNvPicPr>
            <a:picLocks noChangeAspect="1"/>
          </p:cNvPicPr>
          <p:nvPr/>
        </p:nvPicPr>
        <p:blipFill>
          <a:blip r:embed="rId3"/>
          <a:srcRect r="35897"/>
          <a:stretch/>
        </p:blipFill>
        <p:spPr>
          <a:xfrm rot="16200000">
            <a:off x="10112531" y="-574255"/>
            <a:ext cx="1505214" cy="2653726"/>
          </a:xfrm>
          <a:prstGeom prst="rect">
            <a:avLst/>
          </a:prstGeom>
        </p:spPr>
      </p:pic>
      <p:sp>
        <p:nvSpPr>
          <p:cNvPr id="90" name="Rectangle: Rounded Corners 36">
            <a:extLst>
              <a:ext uri="{FF2B5EF4-FFF2-40B4-BE49-F238E27FC236}">
                <a16:creationId xmlns:a16="http://schemas.microsoft.com/office/drawing/2014/main" id="{201D4AF5-0386-D384-C5B1-F538C2CE7307}"/>
              </a:ext>
              <a:ext uri="{C183D7F6-B498-43B3-948B-1728B52AA6E4}">
                <adec:decorative xmlns:adec="http://schemas.microsoft.com/office/drawing/2017/decorative" val="1"/>
              </a:ext>
            </a:extLst>
          </p:cNvPr>
          <p:cNvSpPr>
            <a:spLocks/>
          </p:cNvSpPr>
          <p:nvPr/>
        </p:nvSpPr>
        <p:spPr>
          <a:xfrm rot="16200000">
            <a:off x="4901230" y="2659842"/>
            <a:ext cx="4572864" cy="2741609"/>
          </a:xfrm>
          <a:prstGeom prst="roundRect">
            <a:avLst>
              <a:gd name="adj" fmla="val 4740"/>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kern="0" noProof="0">
              <a:solidFill>
                <a:srgbClr val="F4364C"/>
              </a:solidFill>
              <a:latin typeface="Segoe UI"/>
              <a:cs typeface="Segoe UI" pitchFamily="34" charset="0"/>
            </a:endParaRPr>
          </a:p>
        </p:txBody>
      </p:sp>
      <p:sp>
        <p:nvSpPr>
          <p:cNvPr id="91" name="Rectangle: Rounded Corners 36">
            <a:extLst>
              <a:ext uri="{FF2B5EF4-FFF2-40B4-BE49-F238E27FC236}">
                <a16:creationId xmlns:a16="http://schemas.microsoft.com/office/drawing/2014/main" id="{A3D6D796-B2AC-07E3-E028-E6D3BEFE3AE5}"/>
              </a:ext>
              <a:ext uri="{C183D7F6-B498-43B3-948B-1728B52AA6E4}">
                <adec:decorative xmlns:adec="http://schemas.microsoft.com/office/drawing/2017/decorative" val="1"/>
              </a:ext>
            </a:extLst>
          </p:cNvPr>
          <p:cNvSpPr>
            <a:spLocks/>
          </p:cNvSpPr>
          <p:nvPr/>
        </p:nvSpPr>
        <p:spPr>
          <a:xfrm rot="16200000">
            <a:off x="7750792" y="2659840"/>
            <a:ext cx="4572864" cy="2741612"/>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kern="0" noProof="0">
              <a:solidFill>
                <a:srgbClr val="000000"/>
              </a:solidFill>
              <a:latin typeface="Segoe UI"/>
              <a:cs typeface="Segoe UI" pitchFamily="34" charset="0"/>
            </a:endParaRPr>
          </a:p>
        </p:txBody>
      </p:sp>
      <p:sp>
        <p:nvSpPr>
          <p:cNvPr id="113" name="Title 46">
            <a:extLst>
              <a:ext uri="{FF2B5EF4-FFF2-40B4-BE49-F238E27FC236}">
                <a16:creationId xmlns:a16="http://schemas.microsoft.com/office/drawing/2014/main" id="{9B0C4159-135E-B9AB-FFA5-21D013417F91}"/>
              </a:ext>
            </a:extLst>
          </p:cNvPr>
          <p:cNvSpPr txBox="1">
            <a:spLocks/>
          </p:cNvSpPr>
          <p:nvPr/>
        </p:nvSpPr>
        <p:spPr>
          <a:xfrm>
            <a:off x="5793054" y="1177109"/>
            <a:ext cx="47853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400" noProof="0"/>
              <a:t>The art of the prompt</a:t>
            </a:r>
          </a:p>
        </p:txBody>
      </p:sp>
      <p:grpSp>
        <p:nvGrpSpPr>
          <p:cNvPr id="92" name="Group 91" descr="Goal">
            <a:extLst>
              <a:ext uri="{FF2B5EF4-FFF2-40B4-BE49-F238E27FC236}">
                <a16:creationId xmlns:a16="http://schemas.microsoft.com/office/drawing/2014/main" id="{C74ABDD1-D41E-023D-71C6-C8D7807399B3}"/>
              </a:ext>
            </a:extLst>
          </p:cNvPr>
          <p:cNvGrpSpPr/>
          <p:nvPr/>
        </p:nvGrpSpPr>
        <p:grpSpPr>
          <a:xfrm>
            <a:off x="6766990" y="2114860"/>
            <a:ext cx="4189521" cy="430887"/>
            <a:chOff x="4250546" y="1817867"/>
            <a:chExt cx="4189521" cy="430887"/>
          </a:xfrm>
        </p:grpSpPr>
        <p:sp>
          <p:nvSpPr>
            <p:cNvPr id="93" name="TextBox 92">
              <a:extLst>
                <a:ext uri="{FF2B5EF4-FFF2-40B4-BE49-F238E27FC236}">
                  <a16:creationId xmlns:a16="http://schemas.microsoft.com/office/drawing/2014/main" id="{CE7BFC2D-7E98-36FA-CCC6-36F52119C2C5}"/>
                </a:ext>
              </a:extLst>
            </p:cNvPr>
            <p:cNvSpPr txBox="1"/>
            <p:nvPr/>
          </p:nvSpPr>
          <p:spPr>
            <a:xfrm>
              <a:off x="4250546" y="1859338"/>
              <a:ext cx="619810" cy="307777"/>
            </a:xfrm>
            <a:prstGeom prst="rect">
              <a:avLst/>
            </a:prstGeom>
            <a:noFill/>
          </p:spPr>
          <p:txBody>
            <a:bodyPr wrap="square" lIns="0" tIns="0" rIns="0" bIns="0" rtlCol="0">
              <a:spAutoFit/>
            </a:bodyPr>
            <a:lstStyle/>
            <a:p>
              <a:pPr algn="ctr" defTabSz="1371600">
                <a:tabLst>
                  <a:tab pos="1371600" algn="l"/>
                </a:tabLst>
                <a:defRPr/>
              </a:pPr>
              <a:r>
                <a:rPr lang="en-US" sz="2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Goal</a:t>
              </a:r>
            </a:p>
          </p:txBody>
        </p:sp>
        <p:sp>
          <p:nvSpPr>
            <p:cNvPr id="94" name="TextBox 93">
              <a:extLst>
                <a:ext uri="{FF2B5EF4-FFF2-40B4-BE49-F238E27FC236}">
                  <a16:creationId xmlns:a16="http://schemas.microsoft.com/office/drawing/2014/main" id="{0361524F-0794-17E7-4CC8-9C5829DEF4A6}"/>
                </a:ext>
              </a:extLst>
            </p:cNvPr>
            <p:cNvSpPr txBox="1"/>
            <p:nvPr/>
          </p:nvSpPr>
          <p:spPr>
            <a:xfrm>
              <a:off x="6811879" y="1817867"/>
              <a:ext cx="1628188"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What do you want from Copilot?</a:t>
              </a:r>
            </a:p>
          </p:txBody>
        </p:sp>
      </p:grpSp>
      <p:cxnSp>
        <p:nvCxnSpPr>
          <p:cNvPr id="106" name="Straight Connector 105">
            <a:extLst>
              <a:ext uri="{FF2B5EF4-FFF2-40B4-BE49-F238E27FC236}">
                <a16:creationId xmlns:a16="http://schemas.microsoft.com/office/drawing/2014/main" id="{072EBB3E-1B13-83BB-6CB5-1DBDF9D65608}"/>
              </a:ext>
              <a:ext uri="{C183D7F6-B498-43B3-948B-1728B52AA6E4}">
                <adec:decorative xmlns:adec="http://schemas.microsoft.com/office/drawing/2017/decorative" val="1"/>
              </a:ext>
            </a:extLst>
          </p:cNvPr>
          <p:cNvCxnSpPr>
            <a:cxnSpLocks/>
          </p:cNvCxnSpPr>
          <p:nvPr/>
        </p:nvCxnSpPr>
        <p:spPr>
          <a:xfrm>
            <a:off x="5816857" y="2842233"/>
            <a:ext cx="5591173" cy="0"/>
          </a:xfrm>
          <a:prstGeom prst="line">
            <a:avLst/>
          </a:prstGeom>
          <a:ln w="101600">
            <a:solidFill>
              <a:schemeClr val="bg1">
                <a:alpha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Context">
            <a:extLst>
              <a:ext uri="{FF2B5EF4-FFF2-40B4-BE49-F238E27FC236}">
                <a16:creationId xmlns:a16="http://schemas.microsoft.com/office/drawing/2014/main" id="{7CF7B16A-5DDF-6CDB-B0B0-6EF8E895BCAE}"/>
              </a:ext>
            </a:extLst>
          </p:cNvPr>
          <p:cNvGrpSpPr/>
          <p:nvPr/>
        </p:nvGrpSpPr>
        <p:grpSpPr>
          <a:xfrm>
            <a:off x="6555420" y="3234502"/>
            <a:ext cx="4517795" cy="430887"/>
            <a:chOff x="4038976" y="2937509"/>
            <a:chExt cx="4517795" cy="430887"/>
          </a:xfrm>
        </p:grpSpPr>
        <p:sp>
          <p:nvSpPr>
            <p:cNvPr id="98" name="TextBox 97">
              <a:extLst>
                <a:ext uri="{FF2B5EF4-FFF2-40B4-BE49-F238E27FC236}">
                  <a16:creationId xmlns:a16="http://schemas.microsoft.com/office/drawing/2014/main" id="{ABDFAE15-314B-BC86-40CE-79E392AAEB91}"/>
                </a:ext>
              </a:extLst>
            </p:cNvPr>
            <p:cNvSpPr txBox="1"/>
            <p:nvPr/>
          </p:nvSpPr>
          <p:spPr>
            <a:xfrm>
              <a:off x="4038976" y="2986189"/>
              <a:ext cx="1042951" cy="307777"/>
            </a:xfrm>
            <a:prstGeom prst="rect">
              <a:avLst/>
            </a:prstGeom>
            <a:noFill/>
          </p:spPr>
          <p:txBody>
            <a:bodyPr wrap="square" lIns="0" tIns="0" rIns="0" bIns="0" rtlCol="0">
              <a:spAutoFit/>
            </a:bodyPr>
            <a:lstStyle>
              <a:defPPr>
                <a:defRPr lang="en-US"/>
              </a:defPPr>
              <a:lvl1pPr algn="ctr" defTabSz="1371600">
                <a:tabLst>
                  <a:tab pos="1371600" algn="l"/>
                </a:tabLst>
                <a:defRPr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Variable Display Semib" pitchFamily="2" charset="0"/>
                  <a:cs typeface="Segoe UI" panose="020B0502040204020203" pitchFamily="34" charset="0"/>
                </a:defRPr>
              </a:lvl1pPr>
            </a:lstStyle>
            <a:p>
              <a:pPr>
                <a:defRPr/>
              </a:pPr>
              <a:r>
                <a:rPr lang="en-US" noProof="0">
                  <a:gradFill flip="none" rotWithShape="1">
                    <a:gsLst>
                      <a:gs pos="0">
                        <a:srgbClr val="B81F00"/>
                      </a:gs>
                      <a:gs pos="32000">
                        <a:srgbClr val="9C1FB7"/>
                      </a:gs>
                      <a:gs pos="68000">
                        <a:srgbClr val="006596"/>
                      </a:gs>
                      <a:gs pos="100000">
                        <a:srgbClr val="31695C"/>
                      </a:gs>
                    </a:gsLst>
                    <a:path path="circle">
                      <a:fillToRect l="100000" t="100000"/>
                    </a:path>
                    <a:tileRect r="-100000" b="-100000"/>
                  </a:gradFill>
                </a:rPr>
                <a:t>Context</a:t>
              </a:r>
            </a:p>
          </p:txBody>
        </p:sp>
        <p:sp>
          <p:nvSpPr>
            <p:cNvPr id="99" name="TextBox 98">
              <a:extLst>
                <a:ext uri="{FF2B5EF4-FFF2-40B4-BE49-F238E27FC236}">
                  <a16:creationId xmlns:a16="http://schemas.microsoft.com/office/drawing/2014/main" id="{89C0A39B-F95C-9154-7447-CC7E453A3332}"/>
                </a:ext>
              </a:extLst>
            </p:cNvPr>
            <p:cNvSpPr txBox="1"/>
            <p:nvPr/>
          </p:nvSpPr>
          <p:spPr>
            <a:xfrm>
              <a:off x="6811879" y="2937509"/>
              <a:ext cx="1744892"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Why do you need it and who is involved?</a:t>
              </a:r>
            </a:p>
          </p:txBody>
        </p:sp>
      </p:grpSp>
      <p:cxnSp>
        <p:nvCxnSpPr>
          <p:cNvPr id="108" name="Straight Connector 107">
            <a:extLst>
              <a:ext uri="{FF2B5EF4-FFF2-40B4-BE49-F238E27FC236}">
                <a16:creationId xmlns:a16="http://schemas.microsoft.com/office/drawing/2014/main" id="{3B8F8A29-6C6A-A421-48C7-F071FE5BA032}"/>
              </a:ext>
              <a:ext uri="{C183D7F6-B498-43B3-948B-1728B52AA6E4}">
                <adec:decorative xmlns:adec="http://schemas.microsoft.com/office/drawing/2017/decorative" val="1"/>
              </a:ext>
            </a:extLst>
          </p:cNvPr>
          <p:cNvCxnSpPr>
            <a:cxnSpLocks/>
            <a:stCxn id="90" idx="0"/>
            <a:endCxn id="91" idx="2"/>
          </p:cNvCxnSpPr>
          <p:nvPr/>
        </p:nvCxnSpPr>
        <p:spPr>
          <a:xfrm flipV="1">
            <a:off x="5816858" y="4030646"/>
            <a:ext cx="5591172" cy="1"/>
          </a:xfrm>
          <a:prstGeom prst="line">
            <a:avLst/>
          </a:prstGeom>
          <a:ln w="101600">
            <a:solidFill>
              <a:schemeClr val="bg1">
                <a:alpha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0" name="Group 99" descr="Sources">
            <a:extLst>
              <a:ext uri="{FF2B5EF4-FFF2-40B4-BE49-F238E27FC236}">
                <a16:creationId xmlns:a16="http://schemas.microsoft.com/office/drawing/2014/main" id="{9B4E37FA-7BB9-4557-5323-6FED8111B713}"/>
              </a:ext>
            </a:extLst>
          </p:cNvPr>
          <p:cNvGrpSpPr/>
          <p:nvPr/>
        </p:nvGrpSpPr>
        <p:grpSpPr>
          <a:xfrm>
            <a:off x="6501205" y="4240372"/>
            <a:ext cx="4572010" cy="646331"/>
            <a:chOff x="3984761" y="3943379"/>
            <a:chExt cx="4572010" cy="646331"/>
          </a:xfrm>
        </p:grpSpPr>
        <p:sp>
          <p:nvSpPr>
            <p:cNvPr id="101" name="TextBox 100">
              <a:extLst>
                <a:ext uri="{FF2B5EF4-FFF2-40B4-BE49-F238E27FC236}">
                  <a16:creationId xmlns:a16="http://schemas.microsoft.com/office/drawing/2014/main" id="{AE3B9B61-BFE0-0811-BEB6-D08D32CB5592}"/>
                </a:ext>
              </a:extLst>
            </p:cNvPr>
            <p:cNvSpPr txBox="1"/>
            <p:nvPr/>
          </p:nvSpPr>
          <p:spPr>
            <a:xfrm>
              <a:off x="3984761" y="4109243"/>
              <a:ext cx="1213795" cy="307777"/>
            </a:xfrm>
            <a:prstGeom prst="rect">
              <a:avLst/>
            </a:prstGeom>
            <a:noFill/>
          </p:spPr>
          <p:txBody>
            <a:bodyPr wrap="square" lIns="0" tIns="0" rIns="0" bIns="0" rtlCol="0">
              <a:spAutoFit/>
            </a:bodyPr>
            <a:lstStyle/>
            <a:p>
              <a:pPr marR="0" lvl="0" indent="0" algn="ctr" defTabSz="1371600" fontAlgn="auto">
                <a:lnSpc>
                  <a:spcPct val="100000"/>
                </a:lnSpc>
                <a:spcBef>
                  <a:spcPts val="0"/>
                </a:spcBef>
                <a:spcAft>
                  <a:spcPts val="0"/>
                </a:spcAft>
                <a:buClrTx/>
                <a:buSzTx/>
                <a:buFontTx/>
                <a:buNone/>
                <a:tabLst>
                  <a:tab pos="1371600" algn="l"/>
                </a:tabLst>
                <a:defRPr/>
              </a:pPr>
              <a:r>
                <a:rPr lang="en-US" sz="2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Source(s)</a:t>
              </a:r>
            </a:p>
          </p:txBody>
        </p:sp>
        <p:sp>
          <p:nvSpPr>
            <p:cNvPr id="102" name="TextBox 101">
              <a:extLst>
                <a:ext uri="{FF2B5EF4-FFF2-40B4-BE49-F238E27FC236}">
                  <a16:creationId xmlns:a16="http://schemas.microsoft.com/office/drawing/2014/main" id="{0A89F6D2-1680-4B31-79CA-B52E7532D954}"/>
                </a:ext>
              </a:extLst>
            </p:cNvPr>
            <p:cNvSpPr txBox="1"/>
            <p:nvPr/>
          </p:nvSpPr>
          <p:spPr>
            <a:xfrm>
              <a:off x="6811879" y="3943379"/>
              <a:ext cx="1744892"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What information or samples do you want Copilot to use? </a:t>
              </a:r>
            </a:p>
          </p:txBody>
        </p:sp>
      </p:grpSp>
      <p:cxnSp>
        <p:nvCxnSpPr>
          <p:cNvPr id="107" name="Straight Connector 106">
            <a:extLst>
              <a:ext uri="{FF2B5EF4-FFF2-40B4-BE49-F238E27FC236}">
                <a16:creationId xmlns:a16="http://schemas.microsoft.com/office/drawing/2014/main" id="{23A5B652-4F95-594D-BB9B-A9FCC616223C}"/>
              </a:ext>
              <a:ext uri="{C183D7F6-B498-43B3-948B-1728B52AA6E4}">
                <adec:decorative xmlns:adec="http://schemas.microsoft.com/office/drawing/2017/decorative" val="1"/>
              </a:ext>
            </a:extLst>
          </p:cNvPr>
          <p:cNvCxnSpPr>
            <a:cxnSpLocks/>
          </p:cNvCxnSpPr>
          <p:nvPr/>
        </p:nvCxnSpPr>
        <p:spPr>
          <a:xfrm>
            <a:off x="5816857" y="5137438"/>
            <a:ext cx="5591173" cy="0"/>
          </a:xfrm>
          <a:prstGeom prst="line">
            <a:avLst/>
          </a:prstGeom>
          <a:ln w="101600">
            <a:solidFill>
              <a:schemeClr val="bg1">
                <a:alpha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3" name="Group 102" descr="Expectations">
            <a:extLst>
              <a:ext uri="{FF2B5EF4-FFF2-40B4-BE49-F238E27FC236}">
                <a16:creationId xmlns:a16="http://schemas.microsoft.com/office/drawing/2014/main" id="{BBD284BF-1A89-CD1A-7785-E15183F205A2}"/>
              </a:ext>
            </a:extLst>
          </p:cNvPr>
          <p:cNvGrpSpPr/>
          <p:nvPr/>
        </p:nvGrpSpPr>
        <p:grpSpPr>
          <a:xfrm>
            <a:off x="6292779" y="5431749"/>
            <a:ext cx="4815472" cy="646331"/>
            <a:chOff x="3776335" y="5134756"/>
            <a:chExt cx="4815472" cy="646331"/>
          </a:xfrm>
        </p:grpSpPr>
        <p:sp>
          <p:nvSpPr>
            <p:cNvPr id="104" name="TextBox 103">
              <a:extLst>
                <a:ext uri="{FF2B5EF4-FFF2-40B4-BE49-F238E27FC236}">
                  <a16:creationId xmlns:a16="http://schemas.microsoft.com/office/drawing/2014/main" id="{E9D72FF9-AD8F-39BF-1C56-793979D708ED}"/>
                </a:ext>
              </a:extLst>
            </p:cNvPr>
            <p:cNvSpPr txBox="1"/>
            <p:nvPr/>
          </p:nvSpPr>
          <p:spPr>
            <a:xfrm>
              <a:off x="3776335" y="5232297"/>
              <a:ext cx="1629024" cy="307777"/>
            </a:xfrm>
            <a:prstGeom prst="rect">
              <a:avLst/>
            </a:prstGeom>
            <a:noFill/>
          </p:spPr>
          <p:txBody>
            <a:bodyPr wrap="square" lIns="0" tIns="0" rIns="0" bIns="0" rtlCol="0">
              <a:spAutoFit/>
            </a:bodyPr>
            <a:lstStyle/>
            <a:p>
              <a:pPr algn="ctr" defTabSz="1371600">
                <a:tabLst>
                  <a:tab pos="1371600" algn="l"/>
                </a:tabLst>
                <a:defRPr/>
              </a:pPr>
              <a:r>
                <a:rPr lang="en-US" sz="2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Expectations</a:t>
              </a:r>
            </a:p>
          </p:txBody>
        </p:sp>
        <p:sp>
          <p:nvSpPr>
            <p:cNvPr id="105" name="TextBox 104">
              <a:extLst>
                <a:ext uri="{FF2B5EF4-FFF2-40B4-BE49-F238E27FC236}">
                  <a16:creationId xmlns:a16="http://schemas.microsoft.com/office/drawing/2014/main" id="{ADA1D96C-CE17-C321-5808-F0F330CA1DA8}"/>
                </a:ext>
              </a:extLst>
            </p:cNvPr>
            <p:cNvSpPr txBox="1"/>
            <p:nvPr/>
          </p:nvSpPr>
          <p:spPr>
            <a:xfrm>
              <a:off x="6846915" y="5134756"/>
              <a:ext cx="1744892"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How should Copilot respond to best fulfill your request?</a:t>
              </a:r>
            </a:p>
          </p:txBody>
        </p:sp>
      </p:grpSp>
      <p:grpSp>
        <p:nvGrpSpPr>
          <p:cNvPr id="109" name="Group 108">
            <a:extLst>
              <a:ext uri="{FF2B5EF4-FFF2-40B4-BE49-F238E27FC236}">
                <a16:creationId xmlns:a16="http://schemas.microsoft.com/office/drawing/2014/main" id="{FD17DD5C-27B6-F8E8-788B-C2E63302AEF0}"/>
              </a:ext>
              <a:ext uri="{C183D7F6-B498-43B3-948B-1728B52AA6E4}">
                <adec:decorative xmlns:adec="http://schemas.microsoft.com/office/drawing/2017/decorative" val="1"/>
              </a:ext>
            </a:extLst>
          </p:cNvPr>
          <p:cNvGrpSpPr/>
          <p:nvPr/>
        </p:nvGrpSpPr>
        <p:grpSpPr>
          <a:xfrm>
            <a:off x="7954659" y="3386025"/>
            <a:ext cx="1265713" cy="1265713"/>
            <a:chOff x="2718483" y="3413607"/>
            <a:chExt cx="1265713" cy="1265713"/>
          </a:xfrm>
        </p:grpSpPr>
        <p:sp>
          <p:nvSpPr>
            <p:cNvPr id="110" name="Oval 109">
              <a:extLst>
                <a:ext uri="{FF2B5EF4-FFF2-40B4-BE49-F238E27FC236}">
                  <a16:creationId xmlns:a16="http://schemas.microsoft.com/office/drawing/2014/main" id="{734D3A1C-D253-391B-06F7-F7DC29133238}"/>
                </a:ext>
              </a:extLst>
            </p:cNvPr>
            <p:cNvSpPr/>
            <p:nvPr/>
          </p:nvSpPr>
          <p:spPr bwMode="auto">
            <a:xfrm>
              <a:off x="2718483" y="3413607"/>
              <a:ext cx="1265713" cy="126571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111" name="!Copilot">
              <a:extLst>
                <a:ext uri="{FF2B5EF4-FFF2-40B4-BE49-F238E27FC236}">
                  <a16:creationId xmlns:a16="http://schemas.microsoft.com/office/drawing/2014/main" id="{18097609-50AF-80F0-BB68-A3918D8BB0A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871823" y="3578223"/>
              <a:ext cx="931035" cy="931034"/>
            </a:xfrm>
            <a:prstGeom prst="rect">
              <a:avLst/>
            </a:prstGeom>
            <a:noFill/>
            <a:ln>
              <a:noFill/>
              <a:headEnd type="none" w="med" len="med"/>
              <a:tailEnd type="none" w="med" len="med"/>
            </a:ln>
            <a:effectLst>
              <a:outerShdw blurRad="50800" dist="38100" dir="2700000" sx="103000" sy="103000" algn="tl" rotWithShape="0">
                <a:prstClr val="black">
                  <a:alpha val="40000"/>
                </a:prstClr>
              </a:outerShdw>
            </a:effectLst>
          </p:spPr>
        </p:pic>
      </p:grpSp>
      <p:pic>
        <p:nvPicPr>
          <p:cNvPr id="36" name="Picture 35">
            <a:extLst>
              <a:ext uri="{FF2B5EF4-FFF2-40B4-BE49-F238E27FC236}">
                <a16:creationId xmlns:a16="http://schemas.microsoft.com/office/drawing/2014/main" id="{2A7613F3-1298-7862-8EE5-289ED0498789}"/>
              </a:ext>
              <a:ext uri="{C183D7F6-B498-43B3-948B-1728B52AA6E4}">
                <adec:decorative xmlns:adec="http://schemas.microsoft.com/office/drawing/2017/decorative" val="1"/>
              </a:ext>
            </a:extLst>
          </p:cNvPr>
          <p:cNvPicPr>
            <a:picLocks noChangeAspect="1"/>
          </p:cNvPicPr>
          <p:nvPr/>
        </p:nvPicPr>
        <p:blipFill>
          <a:blip r:embed="rId5"/>
          <a:srcRect r="49252"/>
          <a:stretch/>
        </p:blipFill>
        <p:spPr>
          <a:xfrm rot="5400000">
            <a:off x="11095865" y="5842804"/>
            <a:ext cx="1082829" cy="966093"/>
          </a:xfrm>
          <a:prstGeom prst="rect">
            <a:avLst/>
          </a:prstGeom>
        </p:spPr>
      </p:pic>
    </p:spTree>
    <p:extLst>
      <p:ext uri="{BB962C8B-B14F-4D97-AF65-F5344CB8AC3E}">
        <p14:creationId xmlns:p14="http://schemas.microsoft.com/office/powerpoint/2010/main" val="3548012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10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42" presetClass="path" presetSubtype="0" decel="100000" fill="hold" nodeType="withEffect">
                                  <p:stCondLst>
                                    <p:cond delay="100"/>
                                  </p:stCondLst>
                                  <p:childTnLst>
                                    <p:animMotion origin="layout" path="M -2.91667E-6 -4.81481E-6 L -2.91667E-6 0.03542 " pathEditMode="relative" rAng="0" ptsTypes="AA">
                                      <p:cBhvr>
                                        <p:cTn id="12" dur="700" spd="-100000" fill="hold"/>
                                        <p:tgtEl>
                                          <p:spTgt spid="92"/>
                                        </p:tgtEl>
                                        <p:attrNameLst>
                                          <p:attrName>ppt_x</p:attrName>
                                          <p:attrName>ppt_y</p:attrName>
                                        </p:attrNameLst>
                                      </p:cBhvr>
                                      <p:rCtr x="0" y="1759"/>
                                    </p:animMotion>
                                  </p:childTnLst>
                                </p:cTn>
                              </p:par>
                              <p:par>
                                <p:cTn id="13" presetID="10" presetClass="entr" presetSubtype="0" fill="hold" nodeType="withEffect">
                                  <p:stCondLst>
                                    <p:cond delay="250"/>
                                  </p:stCondLst>
                                  <p:childTnLst>
                                    <p:set>
                                      <p:cBhvr>
                                        <p:cTn id="14" dur="1" fill="hold">
                                          <p:stCondLst>
                                            <p:cond delay="0"/>
                                          </p:stCondLst>
                                        </p:cTn>
                                        <p:tgtEl>
                                          <p:spTgt spid="97"/>
                                        </p:tgtEl>
                                        <p:attrNameLst>
                                          <p:attrName>style.visibility</p:attrName>
                                        </p:attrNameLst>
                                      </p:cBhvr>
                                      <p:to>
                                        <p:strVal val="visible"/>
                                      </p:to>
                                    </p:set>
                                    <p:animEffect transition="in" filter="fade">
                                      <p:cBhvr>
                                        <p:cTn id="15" dur="500"/>
                                        <p:tgtEl>
                                          <p:spTgt spid="97"/>
                                        </p:tgtEl>
                                      </p:cBhvr>
                                    </p:animEffect>
                                  </p:childTnLst>
                                </p:cTn>
                              </p:par>
                              <p:par>
                                <p:cTn id="16" presetID="42" presetClass="path" presetSubtype="0" decel="100000" fill="hold" nodeType="withEffect">
                                  <p:stCondLst>
                                    <p:cond delay="100"/>
                                  </p:stCondLst>
                                  <p:childTnLst>
                                    <p:animMotion origin="layout" path="M 3.33333E-6 7.40741E-7 L 3.33333E-6 0.03542 " pathEditMode="relative" rAng="0" ptsTypes="AA">
                                      <p:cBhvr>
                                        <p:cTn id="17" dur="700" spd="-100000" fill="hold"/>
                                        <p:tgtEl>
                                          <p:spTgt spid="97"/>
                                        </p:tgtEl>
                                        <p:attrNameLst>
                                          <p:attrName>ppt_x</p:attrName>
                                          <p:attrName>ppt_y</p:attrName>
                                        </p:attrNameLst>
                                      </p:cBhvr>
                                      <p:rCtr x="0" y="1759"/>
                                    </p:animMotion>
                                  </p:childTnLst>
                                </p:cTn>
                              </p:par>
                              <p:par>
                                <p:cTn id="18" presetID="10" presetClass="entr" presetSubtype="0" fill="hold" nodeType="withEffect">
                                  <p:stCondLst>
                                    <p:cond delay="50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500"/>
                                        <p:tgtEl>
                                          <p:spTgt spid="100"/>
                                        </p:tgtEl>
                                      </p:cBhvr>
                                    </p:animEffect>
                                  </p:childTnLst>
                                </p:cTn>
                              </p:par>
                              <p:par>
                                <p:cTn id="21" presetID="42" presetClass="path" presetSubtype="0" decel="100000" fill="hold" nodeType="withEffect">
                                  <p:stCondLst>
                                    <p:cond delay="100"/>
                                  </p:stCondLst>
                                  <p:childTnLst>
                                    <p:animMotion origin="layout" path="M -3.125E-6 2.22222E-6 L -3.125E-6 0.03541 " pathEditMode="relative" rAng="0" ptsTypes="AA">
                                      <p:cBhvr>
                                        <p:cTn id="22" dur="700" spd="-100000" fill="hold"/>
                                        <p:tgtEl>
                                          <p:spTgt spid="100"/>
                                        </p:tgtEl>
                                        <p:attrNameLst>
                                          <p:attrName>ppt_x</p:attrName>
                                          <p:attrName>ppt_y</p:attrName>
                                        </p:attrNameLst>
                                      </p:cBhvr>
                                      <p:rCtr x="0" y="1759"/>
                                    </p:animMotion>
                                  </p:childTnLst>
                                </p:cTn>
                              </p:par>
                              <p:par>
                                <p:cTn id="23" presetID="10" presetClass="entr" presetSubtype="0" fill="hold" nodeType="withEffect">
                                  <p:stCondLst>
                                    <p:cond delay="750"/>
                                  </p:stCondLst>
                                  <p:childTnLst>
                                    <p:set>
                                      <p:cBhvr>
                                        <p:cTn id="24" dur="1" fill="hold">
                                          <p:stCondLst>
                                            <p:cond delay="0"/>
                                          </p:stCondLst>
                                        </p:cTn>
                                        <p:tgtEl>
                                          <p:spTgt spid="103"/>
                                        </p:tgtEl>
                                        <p:attrNameLst>
                                          <p:attrName>style.visibility</p:attrName>
                                        </p:attrNameLst>
                                      </p:cBhvr>
                                      <p:to>
                                        <p:strVal val="visible"/>
                                      </p:to>
                                    </p:set>
                                    <p:animEffect transition="in" filter="fade">
                                      <p:cBhvr>
                                        <p:cTn id="25" dur="500"/>
                                        <p:tgtEl>
                                          <p:spTgt spid="103"/>
                                        </p:tgtEl>
                                      </p:cBhvr>
                                    </p:animEffect>
                                  </p:childTnLst>
                                </p:cTn>
                              </p:par>
                              <p:par>
                                <p:cTn id="26" presetID="42" presetClass="path" presetSubtype="0" decel="100000" fill="hold" nodeType="withEffect">
                                  <p:stCondLst>
                                    <p:cond delay="100"/>
                                  </p:stCondLst>
                                  <p:childTnLst>
                                    <p:animMotion origin="layout" path="M -1.66667E-6 -3.7037E-7 L -1.66667E-6 0.03542 " pathEditMode="relative" rAng="0" ptsTypes="AA">
                                      <p:cBhvr>
                                        <p:cTn id="27" dur="700" spd="-100000" fill="hold"/>
                                        <p:tgtEl>
                                          <p:spTgt spid="103"/>
                                        </p:tgtEl>
                                        <p:attrNameLst>
                                          <p:attrName>ppt_x</p:attrName>
                                          <p:attrName>ppt_y</p:attrName>
                                        </p:attrNameLst>
                                      </p:cBhvr>
                                      <p:rCtr x="0" y="1759"/>
                                    </p:animMotion>
                                  </p:childTnLst>
                                </p:cTn>
                              </p:par>
                              <p:par>
                                <p:cTn id="28" presetID="10" presetClass="entr" presetSubtype="0" fill="hold" nodeType="withEffect">
                                  <p:stCondLst>
                                    <p:cond delay="1500"/>
                                  </p:stCondLst>
                                  <p:childTnLst>
                                    <p:set>
                                      <p:cBhvr>
                                        <p:cTn id="29" dur="1" fill="hold">
                                          <p:stCondLst>
                                            <p:cond delay="0"/>
                                          </p:stCondLst>
                                        </p:cTn>
                                        <p:tgtEl>
                                          <p:spTgt spid="109"/>
                                        </p:tgtEl>
                                        <p:attrNameLst>
                                          <p:attrName>style.visibility</p:attrName>
                                        </p:attrNameLst>
                                      </p:cBhvr>
                                      <p:to>
                                        <p:strVal val="visible"/>
                                      </p:to>
                                    </p:set>
                                    <p:animEffect transition="in" filter="fade">
                                      <p:cBhvr>
                                        <p:cTn id="30"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89EEE15-7189-F18F-627C-FF792FBAE18A}"/>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AFBA2168-9830-354D-25A3-A6A8E070B148}"/>
              </a:ext>
            </a:extLst>
          </p:cNvPr>
          <p:cNvSpPr>
            <a:spLocks noGrp="1"/>
          </p:cNvSpPr>
          <p:nvPr>
            <p:ph type="title"/>
          </p:nvPr>
        </p:nvSpPr>
        <p:spPr>
          <a:xfrm>
            <a:off x="586740" y="455544"/>
            <a:ext cx="11018520" cy="553998"/>
          </a:xfrm>
        </p:spPr>
        <p:txBody>
          <a:bodyPr/>
          <a:lstStyle/>
          <a:p>
            <a:r>
              <a:rPr lang="en-US" noProof="0"/>
              <a:t>What’s the difference? &lt;Live demo&gt;</a:t>
            </a:r>
          </a:p>
        </p:txBody>
      </p:sp>
      <p:sp>
        <p:nvSpPr>
          <p:cNvPr id="1050" name="2. Slide Title">
            <a:extLst>
              <a:ext uri="{FF2B5EF4-FFF2-40B4-BE49-F238E27FC236}">
                <a16:creationId xmlns:a16="http://schemas.microsoft.com/office/drawing/2014/main" id="{4849EE68-B22D-8567-A0F3-5335627AF431}"/>
              </a:ext>
            </a:extLst>
          </p:cNvPr>
          <p:cNvSpPr txBox="1">
            <a:spLocks/>
          </p:cNvSpPr>
          <p:nvPr>
            <p:custDataLst>
              <p:tags r:id="rId1"/>
            </p:custDataLst>
          </p:nvPr>
        </p:nvSpPr>
        <p:spPr>
          <a:xfrm>
            <a:off x="586740" y="1126256"/>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en-US" sz="1800" b="1" i="0" u="none" strike="noStrike" kern="1200" cap="none" spc="0" normalizeH="0" baseline="0" noProof="0">
                <a:ln w="6350" cap="flat">
                  <a:noFill/>
                  <a:miter lim="800000"/>
                </a:ln>
                <a:effectLst/>
                <a:uLnTx/>
                <a:uFillTx/>
                <a:ea typeface="+mj-ea"/>
                <a:cs typeface="+mj-cs"/>
              </a:rPr>
              <a:t>Let’s compare different prompts below</a:t>
            </a:r>
          </a:p>
        </p:txBody>
      </p:sp>
      <p:pic>
        <p:nvPicPr>
          <p:cNvPr id="1052" name="Picture 1051">
            <a:extLst>
              <a:ext uri="{FF2B5EF4-FFF2-40B4-BE49-F238E27FC236}">
                <a16:creationId xmlns:a16="http://schemas.microsoft.com/office/drawing/2014/main" id="{64698388-FEF3-94E6-79E4-1969FB2EA43B}"/>
              </a:ext>
              <a:ext uri="{C183D7F6-B498-43B3-948B-1728B52AA6E4}">
                <adec:decorative xmlns:adec="http://schemas.microsoft.com/office/drawing/2017/decorative" val="1"/>
              </a:ext>
            </a:extLst>
          </p:cNvPr>
          <p:cNvPicPr>
            <a:picLocks noChangeAspect="1"/>
          </p:cNvPicPr>
          <p:nvPr/>
        </p:nvPicPr>
        <p:blipFill>
          <a:blip r:embed="rId4"/>
          <a:srcRect r="41557"/>
          <a:stretch/>
        </p:blipFill>
        <p:spPr>
          <a:xfrm>
            <a:off x="10146873" y="-19601"/>
            <a:ext cx="2045127" cy="1812182"/>
          </a:xfrm>
          <a:prstGeom prst="rect">
            <a:avLst/>
          </a:prstGeom>
        </p:spPr>
      </p:pic>
      <p:pic>
        <p:nvPicPr>
          <p:cNvPr id="1051" name="Picture 2">
            <a:extLst>
              <a:ext uri="{FF2B5EF4-FFF2-40B4-BE49-F238E27FC236}">
                <a16:creationId xmlns:a16="http://schemas.microsoft.com/office/drawing/2014/main" id="{4ED46D62-2D33-E2D0-1D2D-84E4C70074EF}"/>
              </a:ext>
              <a:ext uri="{C183D7F6-B498-43B3-948B-1728B52AA6E4}">
                <adec:decorative xmlns:adec="http://schemas.microsoft.com/office/drawing/2017/decorative" val="1"/>
              </a:ext>
            </a:extLst>
          </p:cNvPr>
          <p:cNvPicPr>
            <a:picLocks noChangeAspect="1" noChangeArrowheads="1"/>
          </p:cNvPicPr>
          <p:nvPr/>
        </p:nvPicPr>
        <p:blipFill>
          <a:blip r:embed="rId5" cstate="print">
            <a:alphaModFix/>
            <a:extLst>
              <a:ext uri="{28A0092B-C50C-407E-A947-70E740481C1C}">
                <a14:useLocalDpi xmlns:a14="http://schemas.microsoft.com/office/drawing/2010/main" val="0"/>
              </a:ext>
            </a:extLst>
          </a:blip>
          <a:srcRect/>
          <a:stretch>
            <a:fillRect/>
          </a:stretch>
        </p:blipFill>
        <p:spPr bwMode="auto">
          <a:xfrm>
            <a:off x="11453352" y="210235"/>
            <a:ext cx="556211" cy="55399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134EB914-028B-0E30-5BDA-C190D607CE3B}"/>
              </a:ext>
              <a:ext uri="{C183D7F6-B498-43B3-948B-1728B52AA6E4}">
                <adec:decorative xmlns:adec="http://schemas.microsoft.com/office/drawing/2017/decorative" val="1"/>
              </a:ext>
            </a:extLst>
          </p:cNvPr>
          <p:cNvPicPr>
            <a:picLocks noChangeAspect="1"/>
          </p:cNvPicPr>
          <p:nvPr/>
        </p:nvPicPr>
        <p:blipFill>
          <a:blip r:embed="rId6"/>
          <a:srcRect r="35897"/>
          <a:stretch/>
        </p:blipFill>
        <p:spPr>
          <a:xfrm>
            <a:off x="10268655" y="3467100"/>
            <a:ext cx="1923345" cy="3390900"/>
          </a:xfrm>
          <a:prstGeom prst="rect">
            <a:avLst/>
          </a:prstGeom>
        </p:spPr>
      </p:pic>
      <p:graphicFrame>
        <p:nvGraphicFramePr>
          <p:cNvPr id="22" name="Table 21">
            <a:extLst>
              <a:ext uri="{FF2B5EF4-FFF2-40B4-BE49-F238E27FC236}">
                <a16:creationId xmlns:a16="http://schemas.microsoft.com/office/drawing/2014/main" id="{563819DC-E74D-E763-C460-403F8A0039B8}"/>
              </a:ext>
            </a:extLst>
          </p:cNvPr>
          <p:cNvGraphicFramePr>
            <a:graphicFrameLocks noGrp="1"/>
          </p:cNvGraphicFramePr>
          <p:nvPr>
            <p:extLst>
              <p:ext uri="{D42A27DB-BD31-4B8C-83A1-F6EECF244321}">
                <p14:modId xmlns:p14="http://schemas.microsoft.com/office/powerpoint/2010/main" val="4048616685"/>
              </p:ext>
            </p:extLst>
          </p:nvPr>
        </p:nvGraphicFramePr>
        <p:xfrm>
          <a:off x="586740" y="1659338"/>
          <a:ext cx="11018520" cy="3478097"/>
        </p:xfrm>
        <a:graphic>
          <a:graphicData uri="http://schemas.openxmlformats.org/drawingml/2006/table">
            <a:tbl>
              <a:tblPr firstRow="1"/>
              <a:tblGrid>
                <a:gridCol w="2167093">
                  <a:extLst>
                    <a:ext uri="{9D8B030D-6E8A-4147-A177-3AD203B41FA5}">
                      <a16:colId xmlns:a16="http://schemas.microsoft.com/office/drawing/2014/main" val="237436079"/>
                    </a:ext>
                  </a:extLst>
                </a:gridCol>
                <a:gridCol w="2732567">
                  <a:extLst>
                    <a:ext uri="{9D8B030D-6E8A-4147-A177-3AD203B41FA5}">
                      <a16:colId xmlns:a16="http://schemas.microsoft.com/office/drawing/2014/main" val="3783110925"/>
                    </a:ext>
                  </a:extLst>
                </a:gridCol>
                <a:gridCol w="3019647">
                  <a:extLst>
                    <a:ext uri="{9D8B030D-6E8A-4147-A177-3AD203B41FA5}">
                      <a16:colId xmlns:a16="http://schemas.microsoft.com/office/drawing/2014/main" val="3542814981"/>
                    </a:ext>
                  </a:extLst>
                </a:gridCol>
                <a:gridCol w="3099213">
                  <a:extLst>
                    <a:ext uri="{9D8B030D-6E8A-4147-A177-3AD203B41FA5}">
                      <a16:colId xmlns:a16="http://schemas.microsoft.com/office/drawing/2014/main" val="4270174516"/>
                    </a:ext>
                  </a:extLst>
                </a:gridCol>
              </a:tblGrid>
              <a:tr h="372243">
                <a:tc>
                  <a:txBody>
                    <a:bodyPr/>
                    <a:lstStyle/>
                    <a:p>
                      <a:pPr algn="l" fontAlgn="t"/>
                      <a:r>
                        <a:rPr lang="en-US" sz="1600" b="1" noProof="0">
                          <a:effectLst/>
                        </a:rPr>
                        <a:t>Task</a:t>
                      </a:r>
                      <a:endParaRPr lang="en-US" sz="1600" noProof="0">
                        <a:effectLst/>
                      </a:endParaRPr>
                    </a:p>
                  </a:txBody>
                  <a:tcPr>
                    <a:lnL>
                      <a:noFill/>
                    </a:lnL>
                    <a:lnR>
                      <a:noFill/>
                    </a:lnR>
                    <a:lnT>
                      <a:noFill/>
                    </a:lnT>
                    <a:lnB>
                      <a:noFill/>
                    </a:lnB>
                    <a:solidFill>
                      <a:srgbClr val="FFFFFF"/>
                    </a:solidFill>
                  </a:tcPr>
                </a:tc>
                <a:tc>
                  <a:txBody>
                    <a:bodyPr/>
                    <a:lstStyle/>
                    <a:p>
                      <a:pPr algn="l" fontAlgn="t"/>
                      <a:r>
                        <a:rPr lang="en-US" sz="1600" b="1" noProof="0">
                          <a:effectLst/>
                        </a:rPr>
                        <a:t>Option A (Good)</a:t>
                      </a:r>
                      <a:endParaRPr lang="en-US" sz="1600" noProof="0">
                        <a:effectLst/>
                      </a:endParaRPr>
                    </a:p>
                  </a:txBody>
                  <a:tcPr>
                    <a:lnL>
                      <a:noFill/>
                    </a:lnL>
                    <a:lnR>
                      <a:noFill/>
                    </a:lnR>
                    <a:lnT>
                      <a:noFill/>
                    </a:lnT>
                    <a:lnB>
                      <a:noFill/>
                    </a:lnB>
                    <a:solidFill>
                      <a:srgbClr val="FFFFFF"/>
                    </a:solidFill>
                  </a:tcPr>
                </a:tc>
                <a:tc>
                  <a:txBody>
                    <a:bodyPr/>
                    <a:lstStyle/>
                    <a:p>
                      <a:pPr algn="l" fontAlgn="t"/>
                      <a:r>
                        <a:rPr lang="en-US" sz="1600" b="1" noProof="0">
                          <a:effectLst/>
                        </a:rPr>
                        <a:t>(Better)</a:t>
                      </a:r>
                      <a:endParaRPr lang="en-US" sz="1600" noProof="0">
                        <a:effectLst/>
                      </a:endParaRPr>
                    </a:p>
                  </a:txBody>
                  <a:tcPr>
                    <a:lnL>
                      <a:noFill/>
                    </a:lnL>
                    <a:lnR>
                      <a:noFill/>
                    </a:lnR>
                    <a:lnT>
                      <a:noFill/>
                    </a:lnT>
                    <a:lnB>
                      <a:noFill/>
                    </a:lnB>
                    <a:solidFill>
                      <a:srgbClr val="FFFFFF"/>
                    </a:solidFill>
                  </a:tcPr>
                </a:tc>
                <a:tc>
                  <a:txBody>
                    <a:bodyPr/>
                    <a:lstStyle/>
                    <a:p>
                      <a:pPr algn="l" fontAlgn="t"/>
                      <a:r>
                        <a:rPr lang="en-US" sz="1600" b="1" noProof="0">
                          <a:effectLst/>
                        </a:rPr>
                        <a:t>Option B (Best)</a:t>
                      </a:r>
                      <a:endParaRPr lang="en-US" sz="1600" noProof="0">
                        <a:effectLst/>
                      </a:endParaRPr>
                    </a:p>
                  </a:txBody>
                  <a:tcPr>
                    <a:lnL>
                      <a:noFill/>
                    </a:lnL>
                    <a:lnR>
                      <a:noFill/>
                    </a:lnR>
                    <a:lnT>
                      <a:noFill/>
                    </a:lnT>
                    <a:lnB>
                      <a:noFill/>
                    </a:lnB>
                    <a:solidFill>
                      <a:srgbClr val="FFFFFF"/>
                    </a:solidFill>
                  </a:tcPr>
                </a:tc>
                <a:extLst>
                  <a:ext uri="{0D108BD9-81ED-4DB2-BD59-A6C34878D82A}">
                    <a16:rowId xmlns:a16="http://schemas.microsoft.com/office/drawing/2014/main" val="4023180064"/>
                  </a:ext>
                </a:extLst>
              </a:tr>
              <a:tr h="1109280">
                <a:tc>
                  <a:txBody>
                    <a:bodyPr/>
                    <a:lstStyle/>
                    <a:p>
                      <a:pPr algn="l" fontAlgn="t"/>
                      <a:r>
                        <a:rPr lang="en-US" sz="1600" b="1" noProof="0">
                          <a:effectLst/>
                        </a:rPr>
                        <a:t>Rewrite Emails</a:t>
                      </a:r>
                      <a:endParaRPr lang="en-US" sz="1600" noProof="0">
                        <a:effectLst/>
                      </a:endParaRPr>
                    </a:p>
                  </a:txBody>
                  <a:tcPr>
                    <a:lnL>
                      <a:noFill/>
                    </a:lnL>
                    <a:lnR>
                      <a:noFill/>
                    </a:lnR>
                    <a:lnT>
                      <a:noFill/>
                    </a:lnT>
                    <a:lnB>
                      <a:noFill/>
                    </a:lnB>
                    <a:solidFill>
                      <a:srgbClr val="FFFFFF"/>
                    </a:solidFill>
                  </a:tcPr>
                </a:tc>
                <a:tc>
                  <a:txBody>
                    <a:bodyPr/>
                    <a:lstStyle/>
                    <a:p>
                      <a:pPr algn="l" fontAlgn="t"/>
                      <a:r>
                        <a:rPr lang="en-US" sz="1400" noProof="0">
                          <a:effectLst/>
                        </a:rPr>
                        <a:t>Copilot, rewrite this email to be more formal: [email text].</a:t>
                      </a:r>
                    </a:p>
                  </a:txBody>
                  <a:tcPr>
                    <a:lnL>
                      <a:noFill/>
                    </a:lnL>
                    <a:lnR>
                      <a:noFill/>
                    </a:lnR>
                    <a:lnT>
                      <a:noFill/>
                    </a:lnT>
                    <a:lnB>
                      <a:noFill/>
                    </a:lnB>
                    <a:solidFill>
                      <a:srgbClr val="FFFFFF"/>
                    </a:solidFill>
                  </a:tcPr>
                </a:tc>
                <a:tc>
                  <a:txBody>
                    <a:bodyPr/>
                    <a:lstStyle/>
                    <a:p>
                      <a:pPr algn="l" fontAlgn="t"/>
                      <a:r>
                        <a:rPr lang="en-US" sz="1400" noProof="0">
                          <a:effectLst/>
                        </a:rPr>
                        <a:t>Copilot, rewrite this email to be more formal and concise: [email text].</a:t>
                      </a:r>
                    </a:p>
                  </a:txBody>
                  <a:tcPr>
                    <a:lnL>
                      <a:noFill/>
                    </a:lnL>
                    <a:lnR>
                      <a:noFill/>
                    </a:lnR>
                    <a:lnT>
                      <a:noFill/>
                    </a:lnT>
                    <a:lnB>
                      <a:noFill/>
                    </a:lnB>
                    <a:solidFill>
                      <a:srgbClr val="FFFFFF"/>
                    </a:solidFill>
                  </a:tcPr>
                </a:tc>
                <a:tc>
                  <a:txBody>
                    <a:bodyPr/>
                    <a:lstStyle/>
                    <a:p>
                      <a:pPr algn="l" fontAlgn="t"/>
                      <a:r>
                        <a:rPr lang="en-US" sz="1400" noProof="0">
                          <a:effectLst/>
                        </a:rPr>
                        <a:t>Copilot, rewrite this email to be more formal, concise, and persuasive: [email text].</a:t>
                      </a:r>
                    </a:p>
                  </a:txBody>
                  <a:tcPr>
                    <a:lnL>
                      <a:noFill/>
                    </a:lnL>
                    <a:lnR>
                      <a:noFill/>
                    </a:lnR>
                    <a:lnT>
                      <a:noFill/>
                    </a:lnT>
                    <a:lnB>
                      <a:noFill/>
                    </a:lnB>
                    <a:solidFill>
                      <a:srgbClr val="FFFFFF"/>
                    </a:solidFill>
                  </a:tcPr>
                </a:tc>
                <a:extLst>
                  <a:ext uri="{0D108BD9-81ED-4DB2-BD59-A6C34878D82A}">
                    <a16:rowId xmlns:a16="http://schemas.microsoft.com/office/drawing/2014/main" val="680462767"/>
                  </a:ext>
                </a:extLst>
              </a:tr>
              <a:tr h="1996574">
                <a:tc>
                  <a:txBody>
                    <a:bodyPr/>
                    <a:lstStyle/>
                    <a:p>
                      <a:pPr algn="l" fontAlgn="t"/>
                      <a:r>
                        <a:rPr lang="en-US" sz="1600" b="1" noProof="0">
                          <a:effectLst/>
                        </a:rPr>
                        <a:t>Brainstorm </a:t>
                      </a:r>
                      <a:br>
                        <a:rPr lang="en-US" sz="1600" b="1" noProof="0">
                          <a:effectLst/>
                        </a:rPr>
                      </a:br>
                      <a:r>
                        <a:rPr lang="en-US" sz="1600" b="1" noProof="0">
                          <a:effectLst/>
                        </a:rPr>
                        <a:t>newsletter topics for stakeholders</a:t>
                      </a:r>
                      <a:endParaRPr lang="en-US" sz="1600" noProof="0">
                        <a:effectLst/>
                      </a:endParaRPr>
                    </a:p>
                  </a:txBody>
                  <a:tcPr>
                    <a:lnL>
                      <a:noFill/>
                    </a:lnL>
                    <a:lnR>
                      <a:noFill/>
                    </a:lnR>
                    <a:lnT>
                      <a:noFill/>
                    </a:lnT>
                    <a:lnB>
                      <a:noFill/>
                    </a:lnB>
                    <a:solidFill>
                      <a:srgbClr val="FFFFFF"/>
                    </a:solidFill>
                  </a:tcPr>
                </a:tc>
                <a:tc>
                  <a:txBody>
                    <a:bodyPr/>
                    <a:lstStyle/>
                    <a:p>
                      <a:pPr algn="l" fontAlgn="t"/>
                      <a:r>
                        <a:rPr lang="en-US" sz="1400" noProof="0">
                          <a:effectLst/>
                        </a:rPr>
                        <a:t>I need ideas for our company newsletter. Can you suggest some topics?</a:t>
                      </a:r>
                    </a:p>
                  </a:txBody>
                  <a:tcPr>
                    <a:lnL>
                      <a:noFill/>
                    </a:lnL>
                    <a:lnR>
                      <a:noFill/>
                    </a:lnR>
                    <a:lnT>
                      <a:noFill/>
                    </a:lnT>
                    <a:lnB>
                      <a:noFill/>
                    </a:lnB>
                    <a:solidFill>
                      <a:srgbClr val="FFFFFF"/>
                    </a:solidFill>
                  </a:tcPr>
                </a:tc>
                <a:tc>
                  <a:txBody>
                    <a:bodyPr/>
                    <a:lstStyle/>
                    <a:p>
                      <a:pPr algn="l" fontAlgn="t"/>
                      <a:r>
                        <a:rPr lang="en-US" sz="1400" noProof="0">
                          <a:effectLst/>
                        </a:rPr>
                        <a:t>I’m working on our company newsletter. Can you suggest topics related to productivity tips?</a:t>
                      </a:r>
                    </a:p>
                  </a:txBody>
                  <a:tcPr>
                    <a:lnL>
                      <a:noFill/>
                    </a:lnL>
                    <a:lnR>
                      <a:noFill/>
                    </a:lnR>
                    <a:lnT>
                      <a:noFill/>
                    </a:lnT>
                    <a:lnB>
                      <a:noFill/>
                    </a:lnB>
                    <a:solidFill>
                      <a:srgbClr val="FFFFFF"/>
                    </a:solidFill>
                  </a:tcPr>
                </a:tc>
                <a:tc>
                  <a:txBody>
                    <a:bodyPr/>
                    <a:lstStyle/>
                    <a:p>
                      <a:pPr algn="l" fontAlgn="t"/>
                      <a:r>
                        <a:rPr lang="en-US" sz="1400" noProof="0">
                          <a:effectLst/>
                        </a:rPr>
                        <a:t>"I’m working on our company newsletter. Can you suggest topics related to productivity tips for financial analysts? Each topic should include a compelling headline and a short summary that highlights its relevance to the audience."</a:t>
                      </a:r>
                    </a:p>
                  </a:txBody>
                  <a:tcPr>
                    <a:lnL>
                      <a:noFill/>
                    </a:lnL>
                    <a:lnR>
                      <a:noFill/>
                    </a:lnR>
                    <a:lnT>
                      <a:noFill/>
                    </a:lnT>
                    <a:lnB>
                      <a:noFill/>
                    </a:lnB>
                    <a:solidFill>
                      <a:srgbClr val="FFFFFF"/>
                    </a:solidFill>
                  </a:tcPr>
                </a:tc>
                <a:extLst>
                  <a:ext uri="{0D108BD9-81ED-4DB2-BD59-A6C34878D82A}">
                    <a16:rowId xmlns:a16="http://schemas.microsoft.com/office/drawing/2014/main" val="765949643"/>
                  </a:ext>
                </a:extLst>
              </a:tr>
            </a:tbl>
          </a:graphicData>
        </a:graphic>
      </p:graphicFrame>
      <p:sp>
        <p:nvSpPr>
          <p:cNvPr id="5" name="Rectangle: Folded Corner 4">
            <a:extLst>
              <a:ext uri="{FF2B5EF4-FFF2-40B4-BE49-F238E27FC236}">
                <a16:creationId xmlns:a16="http://schemas.microsoft.com/office/drawing/2014/main" id="{4B2969B4-0C9C-EF14-B316-3F489EFFFF8E}"/>
              </a:ext>
            </a:extLst>
          </p:cNvPr>
          <p:cNvSpPr/>
          <p:nvPr/>
        </p:nvSpPr>
        <p:spPr bwMode="auto">
          <a:xfrm>
            <a:off x="6721041" y="677732"/>
            <a:ext cx="5266276" cy="3794550"/>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a:r>
              <a:rPr lang="en-US" sz="2000" noProof="0">
                <a:solidFill>
                  <a:srgbClr val="FFFFFF"/>
                </a:solidFill>
                <a:ea typeface="Segoe UI" pitchFamily="34" charset="0"/>
                <a:cs typeface="Segoe UI"/>
              </a:rPr>
              <a:t>This slide a placeholder for the live demo segment (</a:t>
            </a:r>
            <a:r>
              <a:rPr lang="en-US" sz="2000" b="1" noProof="0">
                <a:solidFill>
                  <a:srgbClr val="FFFFFF"/>
                </a:solidFill>
                <a:ea typeface="Segoe UI" pitchFamily="34" charset="0"/>
                <a:cs typeface="Segoe UI"/>
              </a:rPr>
              <a:t>see the ‘live demo’ instructions in the slide note</a:t>
            </a:r>
            <a:r>
              <a:rPr lang="en-US" sz="2000" noProof="0">
                <a:solidFill>
                  <a:srgbClr val="FFFFFF"/>
                </a:solidFill>
                <a:ea typeface="Segoe UI" pitchFamily="34" charset="0"/>
                <a:cs typeface="Segoe UI"/>
              </a:rPr>
              <a:t>)</a:t>
            </a:r>
            <a:endParaRPr lang="en-US">
              <a:cs typeface="Segoe UI"/>
            </a:endParaRPr>
          </a:p>
          <a:p>
            <a:pPr defTabSz="932472"/>
            <a:r>
              <a:rPr lang="en-US" sz="2000" noProof="0">
                <a:solidFill>
                  <a:srgbClr val="FFFFFF"/>
                </a:solidFill>
                <a:ea typeface="Segoe UI" pitchFamily="34" charset="0"/>
                <a:cs typeface="Segoe UI"/>
              </a:rPr>
              <a:t>For ILT/VILT, instructors can demo </a:t>
            </a:r>
            <a:r>
              <a:rPr lang="en-US" sz="2000">
                <a:solidFill>
                  <a:srgbClr val="FFFFFF"/>
                </a:solidFill>
                <a:ea typeface="Segoe UI" pitchFamily="34" charset="0"/>
                <a:cs typeface="Segoe UI"/>
              </a:rPr>
              <a:t>live </a:t>
            </a:r>
            <a:r>
              <a:rPr lang="en-US" sz="2000" noProof="0">
                <a:solidFill>
                  <a:srgbClr val="FFFFFF"/>
                </a:solidFill>
                <a:ea typeface="Segoe UI" pitchFamily="34" charset="0"/>
                <a:cs typeface="Segoe UI"/>
              </a:rPr>
              <a:t>(more preferred) OR use this slide (as a back-up) to discuss the difference between good vs. best prompt in Task 2</a:t>
            </a:r>
            <a:endParaRPr lang="en-US">
              <a:cs typeface="Segoe UI"/>
            </a:endParaRPr>
          </a:p>
          <a:p>
            <a:pPr algn="l" defTabSz="932472">
              <a:spcBef>
                <a:spcPct val="0"/>
              </a:spcBef>
              <a:spcAft>
                <a:spcPct val="0"/>
              </a:spcAft>
            </a:pPr>
            <a:endParaRPr lang="en-US" sz="2000" noProof="0" dirty="0">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B9C2DA05-D3D0-2E7A-F382-C7CEBEBDBE29}"/>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785788" y="5486400"/>
            <a:ext cx="2095500" cy="1371600"/>
          </a:xfrm>
          <a:prstGeom prst="rect">
            <a:avLst/>
          </a:prstGeom>
        </p:spPr>
      </p:pic>
      <p:sp>
        <p:nvSpPr>
          <p:cNvPr id="25" name="Rectangle 24">
            <a:extLst>
              <a:ext uri="{FF2B5EF4-FFF2-40B4-BE49-F238E27FC236}">
                <a16:creationId xmlns:a16="http://schemas.microsoft.com/office/drawing/2014/main" id="{C4FF9100-348B-0A02-3834-562DE4E7A1DC}"/>
              </a:ext>
            </a:extLst>
          </p:cNvPr>
          <p:cNvSpPr/>
          <p:nvPr/>
        </p:nvSpPr>
        <p:spPr bwMode="auto">
          <a:xfrm>
            <a:off x="586740" y="5382745"/>
            <a:ext cx="11018520" cy="9716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0" i="0" noProof="0">
                <a:solidFill>
                  <a:schemeClr val="bg1"/>
                </a:solidFill>
                <a:effectLst/>
                <a:latin typeface="Segoe UI" panose="020B0502040204020203" pitchFamily="34" charset="0"/>
              </a:rPr>
              <a:t>One of the best ways to effectively work with AI is to ask it to refine the results by providing your feedback or asking follow-up questions—iterating the results. </a:t>
            </a:r>
            <a:endParaRPr lang="en-US" sz="2000" noProof="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6535468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1084D-3C3B-CF22-E13D-DDFF57B81CA9}"/>
            </a:ext>
          </a:extLst>
        </p:cNvPr>
        <p:cNvGrpSpPr/>
        <p:nvPr/>
      </p:nvGrpSpPr>
      <p:grpSpPr>
        <a:xfrm>
          <a:off x="0" y="0"/>
          <a:ext cx="0" cy="0"/>
          <a:chOff x="0" y="0"/>
          <a:chExt cx="0" cy="0"/>
        </a:xfrm>
      </p:grpSpPr>
      <p:sp>
        <p:nvSpPr>
          <p:cNvPr id="22" name="Freeform 8">
            <a:extLst>
              <a:ext uri="{FF2B5EF4-FFF2-40B4-BE49-F238E27FC236}">
                <a16:creationId xmlns:a16="http://schemas.microsoft.com/office/drawing/2014/main" id="{20B071BC-943E-2F2B-4979-276C490B83B4}"/>
              </a:ext>
              <a:ext uri="{C183D7F6-B498-43B3-948B-1728B52AA6E4}">
                <adec:decorative xmlns:adec="http://schemas.microsoft.com/office/drawing/2017/decorative" val="1"/>
              </a:ext>
            </a:extLst>
          </p:cNvPr>
          <p:cNvSpPr>
            <a:spLocks/>
          </p:cNvSpPr>
          <p:nvPr/>
        </p:nvSpPr>
        <p:spPr bwMode="auto">
          <a:xfrm>
            <a:off x="460327" y="1662490"/>
            <a:ext cx="11084514" cy="4897798"/>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4" name="Rectangle: Top Corners Rounded 33" descr="A timer for a 7-minute mini interactive exercise.">
            <a:extLst>
              <a:ext uri="{FF2B5EF4-FFF2-40B4-BE49-F238E27FC236}">
                <a16:creationId xmlns:a16="http://schemas.microsoft.com/office/drawing/2014/main" id="{CCBDBE36-B3B6-12D5-62DB-BFD283AA5574}"/>
              </a:ext>
            </a:extLst>
          </p:cNvPr>
          <p:cNvSpPr/>
          <p:nvPr/>
        </p:nvSpPr>
        <p:spPr bwMode="auto">
          <a:xfrm flipV="1">
            <a:off x="10140899" y="0"/>
            <a:ext cx="1403942" cy="1735976"/>
          </a:xfrm>
          <a:prstGeom prst="round2SameRect">
            <a:avLst>
              <a:gd name="adj1" fmla="val 34080"/>
              <a:gd name="adj2" fmla="val 0"/>
            </a:avLst>
          </a:prstGeom>
          <a:solidFill>
            <a:srgbClr val="2A446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5" name="Title 46">
            <a:extLst>
              <a:ext uri="{FF2B5EF4-FFF2-40B4-BE49-F238E27FC236}">
                <a16:creationId xmlns:a16="http://schemas.microsoft.com/office/drawing/2014/main" id="{3214CAD0-FA25-6361-6399-40B83A163AA1}"/>
              </a:ext>
            </a:extLst>
          </p:cNvPr>
          <p:cNvSpPr>
            <a:spLocks noGrp="1"/>
          </p:cNvSpPr>
          <p:nvPr>
            <p:ph type="title"/>
          </p:nvPr>
        </p:nvSpPr>
        <p:spPr>
          <a:xfrm>
            <a:off x="586740" y="479785"/>
            <a:ext cx="11018520" cy="443198"/>
          </a:xfrm>
        </p:spPr>
        <p:txBody>
          <a:bodyPr/>
          <a:lstStyle/>
          <a:p>
            <a:r>
              <a:rPr lang="en-US" sz="3200" noProof="0"/>
              <a:t>Mini interactive Exercise</a:t>
            </a:r>
          </a:p>
        </p:txBody>
      </p:sp>
      <p:sp>
        <p:nvSpPr>
          <p:cNvPr id="7" name="TextBox 6">
            <a:extLst>
              <a:ext uri="{FF2B5EF4-FFF2-40B4-BE49-F238E27FC236}">
                <a16:creationId xmlns:a16="http://schemas.microsoft.com/office/drawing/2014/main" id="{CB41F708-0778-96A8-A750-25A86143FBB4}"/>
              </a:ext>
            </a:extLst>
          </p:cNvPr>
          <p:cNvSpPr txBox="1"/>
          <p:nvPr/>
        </p:nvSpPr>
        <p:spPr>
          <a:xfrm>
            <a:off x="504654" y="902435"/>
            <a:ext cx="11100606" cy="584775"/>
          </a:xfrm>
          <a:prstGeom prst="rect">
            <a:avLst/>
          </a:prstGeom>
          <a:noFill/>
        </p:spPr>
        <p:txBody>
          <a:bodyPr wrap="square">
            <a:spAutoFit/>
          </a:bodyPr>
          <a:lstStyle/>
          <a:p>
            <a:pPr defTabSz="1371600">
              <a:tabLst>
                <a:tab pos="1371600" algn="l"/>
              </a:tabLst>
              <a:defRPr/>
            </a:pPr>
            <a:r>
              <a:rPr lang="en-U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Test your prompt for your AI Kickstarter</a:t>
            </a:r>
          </a:p>
        </p:txBody>
      </p:sp>
      <p:sp>
        <p:nvSpPr>
          <p:cNvPr id="24" name="TextBox 23">
            <a:extLst>
              <a:ext uri="{FF2B5EF4-FFF2-40B4-BE49-F238E27FC236}">
                <a16:creationId xmlns:a16="http://schemas.microsoft.com/office/drawing/2014/main" id="{71684C8D-D69E-7852-A4E4-CC13647AEC73}"/>
              </a:ext>
            </a:extLst>
          </p:cNvPr>
          <p:cNvSpPr txBox="1"/>
          <p:nvPr/>
        </p:nvSpPr>
        <p:spPr>
          <a:xfrm>
            <a:off x="663327" y="1806045"/>
            <a:ext cx="6229697" cy="369332"/>
          </a:xfrm>
          <a:prstGeom prst="rect">
            <a:avLst/>
          </a:prstGeom>
          <a:noFill/>
        </p:spPr>
        <p:txBody>
          <a:bodyPr wrap="square" lIns="0" tIns="0" rIns="0" bIns="0" rtlCol="0">
            <a:spAutoFit/>
          </a:bodyPr>
          <a:lstStyle/>
          <a:p>
            <a:pPr defTabSz="1371600">
              <a:tabLst>
                <a:tab pos="1371600" algn="l"/>
              </a:tabLst>
              <a:defRPr/>
            </a:pPr>
            <a:r>
              <a:rPr lang="en-US" sz="2400" b="1" noProof="0">
                <a:ln w="3175">
                  <a:noFill/>
                </a:ln>
                <a:latin typeface="+mj-lt"/>
                <a:cs typeface="Segoe UI" panose="020B0502040204020203" pitchFamily="34" charset="0"/>
              </a:rPr>
              <a:t>Instructions</a:t>
            </a:r>
          </a:p>
        </p:txBody>
      </p:sp>
      <p:pic>
        <p:nvPicPr>
          <p:cNvPr id="30" name="Graphic 29" descr="Stopwatch 75% outline">
            <a:extLst>
              <a:ext uri="{FF2B5EF4-FFF2-40B4-BE49-F238E27FC236}">
                <a16:creationId xmlns:a16="http://schemas.microsoft.com/office/drawing/2014/main" id="{037B3CF1-28C3-2AC8-1210-4CFE5389F3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5222" y="172756"/>
            <a:ext cx="914400" cy="914400"/>
          </a:xfrm>
          <a:prstGeom prst="rect">
            <a:avLst/>
          </a:prstGeom>
        </p:spPr>
      </p:pic>
      <p:sp>
        <p:nvSpPr>
          <p:cNvPr id="32" name="TextBox 31">
            <a:extLst>
              <a:ext uri="{FF2B5EF4-FFF2-40B4-BE49-F238E27FC236}">
                <a16:creationId xmlns:a16="http://schemas.microsoft.com/office/drawing/2014/main" id="{9411BAD1-989D-6D5B-C05B-AB2FD11D1F1E}"/>
              </a:ext>
            </a:extLst>
          </p:cNvPr>
          <p:cNvSpPr txBox="1"/>
          <p:nvPr/>
        </p:nvSpPr>
        <p:spPr>
          <a:xfrm>
            <a:off x="10332930" y="1050416"/>
            <a:ext cx="1674420" cy="276999"/>
          </a:xfrm>
          <a:prstGeom prst="rect">
            <a:avLst/>
          </a:prstGeom>
          <a:noFill/>
        </p:spPr>
        <p:txBody>
          <a:bodyPr wrap="square" lIns="0" tIns="0" rIns="0" bIns="0" rtlCol="0">
            <a:spAutoFit/>
          </a:bodyPr>
          <a:lstStyle/>
          <a:p>
            <a:pPr defTabSz="1371600">
              <a:tabLst>
                <a:tab pos="1371600" algn="l"/>
              </a:tabLst>
              <a:defRPr/>
            </a:pPr>
            <a:r>
              <a:rPr lang="en-US" sz="1800" b="1" noProof="0">
                <a:ln w="3175">
                  <a:noFill/>
                </a:ln>
                <a:solidFill>
                  <a:schemeClr val="bg1"/>
                </a:solidFill>
                <a:latin typeface="+mj-lt"/>
                <a:cs typeface="Segoe UI" panose="020B0502040204020203" pitchFamily="34" charset="0"/>
              </a:rPr>
              <a:t>7 minutes</a:t>
            </a:r>
          </a:p>
        </p:txBody>
      </p:sp>
      <p:grpSp>
        <p:nvGrpSpPr>
          <p:cNvPr id="8" name="Group 7" descr="Instructions for a 7-minute 'Mini interactive Exercise' with steps to test and improve a prompt for an AI Kickstarter task using Microsoft Copilot.&#10;">
            <a:extLst>
              <a:ext uri="{FF2B5EF4-FFF2-40B4-BE49-F238E27FC236}">
                <a16:creationId xmlns:a16="http://schemas.microsoft.com/office/drawing/2014/main" id="{66175E32-C412-D793-045F-EE90558826E5}"/>
              </a:ext>
            </a:extLst>
          </p:cNvPr>
          <p:cNvGrpSpPr/>
          <p:nvPr/>
        </p:nvGrpSpPr>
        <p:grpSpPr>
          <a:xfrm>
            <a:off x="900404" y="2360217"/>
            <a:ext cx="9899723" cy="3910276"/>
            <a:chOff x="892319" y="2452303"/>
            <a:chExt cx="11132199" cy="4186794"/>
          </a:xfrm>
        </p:grpSpPr>
        <p:grpSp>
          <p:nvGrpSpPr>
            <p:cNvPr id="19" name="Group 18">
              <a:extLst>
                <a:ext uri="{FF2B5EF4-FFF2-40B4-BE49-F238E27FC236}">
                  <a16:creationId xmlns:a16="http://schemas.microsoft.com/office/drawing/2014/main" id="{F970F197-5655-3B74-AAF4-3EA51D618F7D}"/>
                </a:ext>
              </a:extLst>
            </p:cNvPr>
            <p:cNvGrpSpPr/>
            <p:nvPr/>
          </p:nvGrpSpPr>
          <p:grpSpPr>
            <a:xfrm>
              <a:off x="892319" y="2452303"/>
              <a:ext cx="11132195" cy="2810336"/>
              <a:chOff x="586740" y="2724949"/>
              <a:chExt cx="9820709" cy="3239139"/>
            </a:xfrm>
          </p:grpSpPr>
          <p:grpSp>
            <p:nvGrpSpPr>
              <p:cNvPr id="12" name="Group 11">
                <a:extLst>
                  <a:ext uri="{FF2B5EF4-FFF2-40B4-BE49-F238E27FC236}">
                    <a16:creationId xmlns:a16="http://schemas.microsoft.com/office/drawing/2014/main" id="{182142E6-CB88-F160-D587-79FA7FEC7A83}"/>
                  </a:ext>
                </a:extLst>
              </p:cNvPr>
              <p:cNvGrpSpPr/>
              <p:nvPr/>
            </p:nvGrpSpPr>
            <p:grpSpPr>
              <a:xfrm>
                <a:off x="586740" y="2724949"/>
                <a:ext cx="9666181" cy="385757"/>
                <a:chOff x="586740" y="2724949"/>
                <a:chExt cx="9666181" cy="385757"/>
              </a:xfrm>
            </p:grpSpPr>
            <p:sp>
              <p:nvSpPr>
                <p:cNvPr id="6" name="TextBox 5">
                  <a:extLst>
                    <a:ext uri="{FF2B5EF4-FFF2-40B4-BE49-F238E27FC236}">
                      <a16:creationId xmlns:a16="http://schemas.microsoft.com/office/drawing/2014/main" id="{D010C8D8-C866-496E-726C-3ACEA1231B25}"/>
                    </a:ext>
                  </a:extLst>
                </p:cNvPr>
                <p:cNvSpPr txBox="1"/>
                <p:nvPr/>
              </p:nvSpPr>
              <p:spPr>
                <a:xfrm>
                  <a:off x="1700176" y="2755969"/>
                  <a:ext cx="8552745" cy="354737"/>
                </a:xfrm>
                <a:prstGeom prst="rect">
                  <a:avLst/>
                </a:prstGeom>
                <a:noFill/>
              </p:spPr>
              <p:txBody>
                <a:bodyPr wrap="square" lIns="0" tIns="0" rIns="0" bIns="0" rtlCol="0">
                  <a:spAutoFit/>
                </a:bodyPr>
                <a:lstStyle/>
                <a:p>
                  <a:pPr defTabSz="1371600">
                    <a:tabLst>
                      <a:tab pos="1371600" algn="l"/>
                    </a:tabLst>
                    <a:defRPr/>
                  </a:pPr>
                  <a:r>
                    <a:rPr lang="en-US" sz="1800" noProof="0">
                      <a:ln w="3175">
                        <a:noFill/>
                      </a:ln>
                      <a:cs typeface="Segoe UI" panose="020B0502040204020203" pitchFamily="34" charset="0"/>
                    </a:rPr>
                    <a:t>Open Microsoft Copilot: </a:t>
                  </a:r>
                  <a:r>
                    <a:rPr lang="en-US" sz="1800" noProof="0">
                      <a:ln w="3175">
                        <a:noFill/>
                      </a:ln>
                      <a:cs typeface="Segoe UI" panose="020B0502040204020203" pitchFamily="34" charset="0"/>
                      <a:hlinkClick r:id="rId5"/>
                    </a:rPr>
                    <a:t>https://copilot.microsoft.com/</a:t>
                  </a:r>
                  <a:r>
                    <a:rPr lang="en-US" sz="1800" noProof="0">
                      <a:ln w="3175">
                        <a:noFill/>
                      </a:ln>
                      <a:cs typeface="Segoe UI" panose="020B0502040204020203" pitchFamily="34" charset="0"/>
                    </a:rPr>
                    <a:t> </a:t>
                  </a:r>
                </a:p>
              </p:txBody>
            </p:sp>
            <p:sp>
              <p:nvSpPr>
                <p:cNvPr id="11" name="TextBox 10">
                  <a:extLst>
                    <a:ext uri="{FF2B5EF4-FFF2-40B4-BE49-F238E27FC236}">
                      <a16:creationId xmlns:a16="http://schemas.microsoft.com/office/drawing/2014/main" id="{C2CD521E-BADC-F4AE-12C0-4F629576720B}"/>
                    </a:ext>
                  </a:extLst>
                </p:cNvPr>
                <p:cNvSpPr txBox="1"/>
                <p:nvPr/>
              </p:nvSpPr>
              <p:spPr>
                <a:xfrm>
                  <a:off x="586740" y="2724949"/>
                  <a:ext cx="1187940" cy="354738"/>
                </a:xfrm>
                <a:prstGeom prst="rect">
                  <a:avLst/>
                </a:prstGeom>
                <a:noFill/>
              </p:spPr>
              <p:txBody>
                <a:bodyPr wrap="square" lIns="0" tIns="0" rIns="0" bIns="0" rtlCol="0">
                  <a:spAutoFit/>
                </a:bodyPr>
                <a:lstStyle/>
                <a:p>
                  <a:pPr defTabSz="1371600">
                    <a:tabLst>
                      <a:tab pos="1371600" algn="l"/>
                    </a:tabLst>
                    <a:defRPr/>
                  </a:pPr>
                  <a:r>
                    <a:rPr lang="en-US" sz="2000" b="1" noProof="0">
                      <a:ln w="3175">
                        <a:noFill/>
                      </a:ln>
                      <a:cs typeface="Segoe UI" panose="020B0502040204020203" pitchFamily="34" charset="0"/>
                    </a:rPr>
                    <a:t>Step 1</a:t>
                  </a:r>
                </a:p>
              </p:txBody>
            </p:sp>
          </p:grpSp>
          <p:grpSp>
            <p:nvGrpSpPr>
              <p:cNvPr id="13" name="Group 12">
                <a:extLst>
                  <a:ext uri="{FF2B5EF4-FFF2-40B4-BE49-F238E27FC236}">
                    <a16:creationId xmlns:a16="http://schemas.microsoft.com/office/drawing/2014/main" id="{257388D5-1629-987A-3C55-C65F5CAC7A16}"/>
                  </a:ext>
                </a:extLst>
              </p:cNvPr>
              <p:cNvGrpSpPr/>
              <p:nvPr/>
            </p:nvGrpSpPr>
            <p:grpSpPr>
              <a:xfrm>
                <a:off x="586740" y="3571315"/>
                <a:ext cx="9166746" cy="714162"/>
                <a:chOff x="586740" y="2419409"/>
                <a:chExt cx="9166746" cy="714162"/>
              </a:xfrm>
            </p:grpSpPr>
            <p:sp>
              <p:nvSpPr>
                <p:cNvPr id="14" name="TextBox 13">
                  <a:extLst>
                    <a:ext uri="{FF2B5EF4-FFF2-40B4-BE49-F238E27FC236}">
                      <a16:creationId xmlns:a16="http://schemas.microsoft.com/office/drawing/2014/main" id="{CAF2AB81-D722-947F-EF1F-5BABD0225B55}"/>
                    </a:ext>
                  </a:extLst>
                </p:cNvPr>
                <p:cNvSpPr txBox="1"/>
                <p:nvPr/>
              </p:nvSpPr>
              <p:spPr>
                <a:xfrm>
                  <a:off x="1700175" y="2449890"/>
                  <a:ext cx="8053311" cy="683681"/>
                </a:xfrm>
                <a:prstGeom prst="rect">
                  <a:avLst/>
                </a:prstGeom>
                <a:noFill/>
              </p:spPr>
              <p:txBody>
                <a:bodyPr wrap="square" lIns="0" tIns="0" rIns="0" bIns="0" rtlCol="0">
                  <a:spAutoFit/>
                </a:bodyPr>
                <a:lstStyle/>
                <a:p>
                  <a:pPr defTabSz="1371600">
                    <a:tabLst>
                      <a:tab pos="1371600" algn="l"/>
                    </a:tabLst>
                    <a:defRPr/>
                  </a:pPr>
                  <a:r>
                    <a:rPr lang="en-US" sz="1800" noProof="0">
                      <a:ln w="3175">
                        <a:noFill/>
                      </a:ln>
                      <a:cs typeface="Segoe UI" panose="020B0502040204020203" pitchFamily="34" charset="0"/>
                    </a:rPr>
                    <a:t>For your </a:t>
                  </a:r>
                  <a:r>
                    <a:rPr lang="en-US" sz="1800" b="1" noProof="0">
                      <a:ln w="3175">
                        <a:noFill/>
                      </a:ln>
                      <a:cs typeface="Segoe UI" panose="020B0502040204020203" pitchFamily="34" charset="0"/>
                    </a:rPr>
                    <a:t>AI Kickstarter </a:t>
                  </a:r>
                  <a:r>
                    <a:rPr lang="en-US" sz="1800" noProof="0">
                      <a:ln w="3175">
                        <a:noFill/>
                      </a:ln>
                      <a:cs typeface="Segoe UI" panose="020B0502040204020203" pitchFamily="34" charset="0"/>
                    </a:rPr>
                    <a:t>task identified earlier, </a:t>
                  </a:r>
                  <a:r>
                    <a:rPr lang="en-US" sz="1800" b="1" noProof="0">
                      <a:ln w="3175">
                        <a:noFill/>
                      </a:ln>
                      <a:cs typeface="Segoe UI" panose="020B0502040204020203" pitchFamily="34" charset="0"/>
                    </a:rPr>
                    <a:t>draft a prompt </a:t>
                  </a:r>
                  <a:r>
                    <a:rPr lang="en-US" sz="1800" noProof="0">
                      <a:ln w="3175">
                        <a:noFill/>
                      </a:ln>
                      <a:cs typeface="Segoe UI" panose="020B0502040204020203" pitchFamily="34" charset="0"/>
                    </a:rPr>
                    <a:t>considering key elements of effective prompting, such as specificity, context, and desired format</a:t>
                  </a:r>
                </a:p>
              </p:txBody>
            </p:sp>
            <p:sp>
              <p:nvSpPr>
                <p:cNvPr id="15" name="TextBox 14">
                  <a:extLst>
                    <a:ext uri="{FF2B5EF4-FFF2-40B4-BE49-F238E27FC236}">
                      <a16:creationId xmlns:a16="http://schemas.microsoft.com/office/drawing/2014/main" id="{E08ACDAD-8F3B-45DA-CBD9-23C989B3279A}"/>
                    </a:ext>
                  </a:extLst>
                </p:cNvPr>
                <p:cNvSpPr txBox="1"/>
                <p:nvPr/>
              </p:nvSpPr>
              <p:spPr>
                <a:xfrm>
                  <a:off x="586740" y="2419409"/>
                  <a:ext cx="1187940" cy="354738"/>
                </a:xfrm>
                <a:prstGeom prst="rect">
                  <a:avLst/>
                </a:prstGeom>
                <a:noFill/>
              </p:spPr>
              <p:txBody>
                <a:bodyPr wrap="square" lIns="0" tIns="0" rIns="0" bIns="0" rtlCol="0">
                  <a:spAutoFit/>
                </a:bodyPr>
                <a:lstStyle/>
                <a:p>
                  <a:pPr defTabSz="1371600">
                    <a:tabLst>
                      <a:tab pos="1371600" algn="l"/>
                    </a:tabLst>
                    <a:defRPr/>
                  </a:pPr>
                  <a:r>
                    <a:rPr lang="en-US" sz="2000" b="1" noProof="0">
                      <a:ln w="3175">
                        <a:noFill/>
                      </a:ln>
                      <a:cs typeface="Segoe UI" panose="020B0502040204020203" pitchFamily="34" charset="0"/>
                    </a:rPr>
                    <a:t>Step 2</a:t>
                  </a:r>
                </a:p>
              </p:txBody>
            </p:sp>
          </p:grpSp>
          <p:grpSp>
            <p:nvGrpSpPr>
              <p:cNvPr id="16" name="Group 15">
                <a:extLst>
                  <a:ext uri="{FF2B5EF4-FFF2-40B4-BE49-F238E27FC236}">
                    <a16:creationId xmlns:a16="http://schemas.microsoft.com/office/drawing/2014/main" id="{AD05D55F-2C15-765F-6DFA-87C7306B8C7A}"/>
                  </a:ext>
                </a:extLst>
              </p:cNvPr>
              <p:cNvGrpSpPr/>
              <p:nvPr/>
            </p:nvGrpSpPr>
            <p:grpSpPr>
              <a:xfrm>
                <a:off x="586740" y="4566763"/>
                <a:ext cx="9820709" cy="1397325"/>
                <a:chOff x="586740" y="2209495"/>
                <a:chExt cx="9820709" cy="1397325"/>
              </a:xfrm>
            </p:grpSpPr>
            <p:sp>
              <p:nvSpPr>
                <p:cNvPr id="17" name="TextBox 16">
                  <a:extLst>
                    <a:ext uri="{FF2B5EF4-FFF2-40B4-BE49-F238E27FC236}">
                      <a16:creationId xmlns:a16="http://schemas.microsoft.com/office/drawing/2014/main" id="{E7D762BA-F5E0-C293-A9D1-709B563583FA}"/>
                    </a:ext>
                  </a:extLst>
                </p:cNvPr>
                <p:cNvSpPr txBox="1"/>
                <p:nvPr/>
              </p:nvSpPr>
              <p:spPr>
                <a:xfrm>
                  <a:off x="1700174" y="2239456"/>
                  <a:ext cx="8707275" cy="1367364"/>
                </a:xfrm>
                <a:prstGeom prst="rect">
                  <a:avLst/>
                </a:prstGeom>
                <a:noFill/>
              </p:spPr>
              <p:txBody>
                <a:bodyPr wrap="square" lIns="0" tIns="0" rIns="0" bIns="0" rtlCol="0">
                  <a:spAutoFit/>
                </a:bodyPr>
                <a:lstStyle/>
                <a:p>
                  <a:pPr defTabSz="1371600">
                    <a:tabLst>
                      <a:tab pos="1371600" algn="l"/>
                    </a:tabLst>
                    <a:defRPr/>
                  </a:pPr>
                  <a:r>
                    <a:rPr lang="en-US" sz="1800" b="1" noProof="0">
                      <a:ln w="3175">
                        <a:noFill/>
                      </a:ln>
                      <a:cs typeface="Segoe UI" panose="020B0502040204020203" pitchFamily="34" charset="0"/>
                    </a:rPr>
                    <a:t>Evaluate </a:t>
                  </a:r>
                  <a:r>
                    <a:rPr lang="en-US" sz="1800" noProof="0">
                      <a:ln w="3175">
                        <a:noFill/>
                      </a:ln>
                      <a:cs typeface="Segoe UI" panose="020B0502040204020203" pitchFamily="34" charset="0"/>
                    </a:rPr>
                    <a:t>the AI-generated responses: </a:t>
                  </a:r>
                </a:p>
                <a:p>
                  <a:pPr marL="342900" indent="-342900" defTabSz="1371600">
                    <a:buFont typeface="Arial" panose="020B0604020202020204" pitchFamily="34" charset="0"/>
                    <a:buChar char="•"/>
                    <a:tabLst>
                      <a:tab pos="1371600" algn="l"/>
                    </a:tabLst>
                    <a:defRPr/>
                  </a:pPr>
                  <a:r>
                    <a:rPr lang="en-US" sz="1800" noProof="0">
                      <a:ln w="3175">
                        <a:noFill/>
                      </a:ln>
                      <a:cs typeface="Segoe UI" panose="020B0502040204020203" pitchFamily="34" charset="0"/>
                    </a:rPr>
                    <a:t>Did Copilot understand your prompt correctly?</a:t>
                  </a:r>
                </a:p>
                <a:p>
                  <a:pPr marL="342900" indent="-342900" defTabSz="1371600">
                    <a:buFont typeface="Arial" panose="020B0604020202020204" pitchFamily="34" charset="0"/>
                    <a:buChar char="•"/>
                    <a:tabLst>
                      <a:tab pos="1371600" algn="l"/>
                    </a:tabLst>
                    <a:defRPr/>
                  </a:pPr>
                  <a:r>
                    <a:rPr lang="en-US" sz="1800" noProof="0">
                      <a:ln w="3175">
                        <a:noFill/>
                      </a:ln>
                      <a:cs typeface="Segoe UI" panose="020B0502040204020203" pitchFamily="34" charset="0"/>
                    </a:rPr>
                    <a:t>Is the response relevant and useful for your needs?</a:t>
                  </a:r>
                </a:p>
                <a:p>
                  <a:pPr marL="342900" indent="-342900" defTabSz="1371600">
                    <a:buFont typeface="Arial" panose="020B0604020202020204" pitchFamily="34" charset="0"/>
                    <a:buChar char="•"/>
                    <a:tabLst>
                      <a:tab pos="1371600" algn="l"/>
                    </a:tabLst>
                    <a:defRPr/>
                  </a:pPr>
                  <a:r>
                    <a:rPr lang="en-US" sz="1800" noProof="0">
                      <a:ln w="3175">
                        <a:noFill/>
                      </a:ln>
                      <a:cs typeface="Segoe UI" panose="020B0502040204020203" pitchFamily="34" charset="0"/>
                    </a:rPr>
                    <a:t>How can you refine your prompt to improve the response?</a:t>
                  </a:r>
                </a:p>
              </p:txBody>
            </p:sp>
            <p:sp>
              <p:nvSpPr>
                <p:cNvPr id="18" name="TextBox 17">
                  <a:extLst>
                    <a:ext uri="{FF2B5EF4-FFF2-40B4-BE49-F238E27FC236}">
                      <a16:creationId xmlns:a16="http://schemas.microsoft.com/office/drawing/2014/main" id="{3D909515-5D61-08E1-7376-2A59C753D2D4}"/>
                    </a:ext>
                  </a:extLst>
                </p:cNvPr>
                <p:cNvSpPr txBox="1"/>
                <p:nvPr/>
              </p:nvSpPr>
              <p:spPr>
                <a:xfrm>
                  <a:off x="586740" y="2209495"/>
                  <a:ext cx="1187939" cy="354738"/>
                </a:xfrm>
                <a:prstGeom prst="rect">
                  <a:avLst/>
                </a:prstGeom>
                <a:noFill/>
              </p:spPr>
              <p:txBody>
                <a:bodyPr wrap="square" lIns="0" tIns="0" rIns="0" bIns="0" rtlCol="0">
                  <a:spAutoFit/>
                </a:bodyPr>
                <a:lstStyle/>
                <a:p>
                  <a:pPr defTabSz="1371600">
                    <a:tabLst>
                      <a:tab pos="1371600" algn="l"/>
                    </a:tabLst>
                    <a:defRPr/>
                  </a:pPr>
                  <a:r>
                    <a:rPr lang="en-US" sz="2000" b="1" noProof="0">
                      <a:ln w="3175">
                        <a:noFill/>
                      </a:ln>
                      <a:cs typeface="Segoe UI" panose="020B0502040204020203" pitchFamily="34" charset="0"/>
                    </a:rPr>
                    <a:t>Step 3</a:t>
                  </a:r>
                </a:p>
              </p:txBody>
            </p:sp>
          </p:grpSp>
        </p:grpSp>
        <p:grpSp>
          <p:nvGrpSpPr>
            <p:cNvPr id="26" name="Group 25">
              <a:extLst>
                <a:ext uri="{FF2B5EF4-FFF2-40B4-BE49-F238E27FC236}">
                  <a16:creationId xmlns:a16="http://schemas.microsoft.com/office/drawing/2014/main" id="{E17F1B08-DC3A-9FDA-B505-7C32EA503A0B}"/>
                </a:ext>
                <a:ext uri="{C183D7F6-B498-43B3-948B-1728B52AA6E4}">
                  <adec:decorative xmlns:adec="http://schemas.microsoft.com/office/drawing/2017/decorative" val="1"/>
                </a:ext>
              </a:extLst>
            </p:cNvPr>
            <p:cNvGrpSpPr/>
            <p:nvPr/>
          </p:nvGrpSpPr>
          <p:grpSpPr>
            <a:xfrm>
              <a:off x="892319" y="3028071"/>
              <a:ext cx="11132194" cy="2358143"/>
              <a:chOff x="706172" y="3003251"/>
              <a:chExt cx="13349284" cy="2762668"/>
            </a:xfrm>
          </p:grpSpPr>
          <p:cxnSp>
            <p:nvCxnSpPr>
              <p:cNvPr id="27" name="Straight Connector 26">
                <a:extLst>
                  <a:ext uri="{FF2B5EF4-FFF2-40B4-BE49-F238E27FC236}">
                    <a16:creationId xmlns:a16="http://schemas.microsoft.com/office/drawing/2014/main" id="{8ED69A07-4BD8-74BC-DCC4-8F28F21FEDB0}"/>
                  </a:ext>
                  <a:ext uri="{C183D7F6-B498-43B3-948B-1728B52AA6E4}">
                    <adec:decorative xmlns:adec="http://schemas.microsoft.com/office/drawing/2017/decorative" val="1"/>
                  </a:ext>
                </a:extLst>
              </p:cNvPr>
              <p:cNvCxnSpPr>
                <a:cxnSpLocks/>
              </p:cNvCxnSpPr>
              <p:nvPr/>
            </p:nvCxnSpPr>
            <p:spPr>
              <a:xfrm flipH="1">
                <a:off x="706173" y="3003251"/>
                <a:ext cx="12956989" cy="0"/>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CFB5ED2-2CBD-03C0-55D8-78970EDBB79B}"/>
                  </a:ext>
                  <a:ext uri="{C183D7F6-B498-43B3-948B-1728B52AA6E4}">
                    <adec:decorative xmlns:adec="http://schemas.microsoft.com/office/drawing/2017/decorative" val="1"/>
                  </a:ext>
                </a:extLst>
              </p:cNvPr>
              <p:cNvCxnSpPr>
                <a:cxnSpLocks/>
              </p:cNvCxnSpPr>
              <p:nvPr/>
            </p:nvCxnSpPr>
            <p:spPr>
              <a:xfrm flipH="1">
                <a:off x="706172" y="4087364"/>
                <a:ext cx="13349284" cy="0"/>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E3BF8C0C-C59B-212F-E0CC-3D3B85C09367}"/>
                  </a:ext>
                  <a:ext uri="{C183D7F6-B498-43B3-948B-1728B52AA6E4}">
                    <adec:decorative xmlns:adec="http://schemas.microsoft.com/office/drawing/2017/decorative" val="1"/>
                  </a:ext>
                </a:extLst>
              </p:cNvPr>
              <p:cNvCxnSpPr>
                <a:cxnSpLocks/>
              </p:cNvCxnSpPr>
              <p:nvPr/>
            </p:nvCxnSpPr>
            <p:spPr>
              <a:xfrm flipH="1">
                <a:off x="706172" y="5765919"/>
                <a:ext cx="12956990" cy="0"/>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F2AF21EC-F201-5888-22E1-2A18D34584D0}"/>
                </a:ext>
              </a:extLst>
            </p:cNvPr>
            <p:cNvSpPr txBox="1"/>
            <p:nvPr/>
          </p:nvSpPr>
          <p:spPr>
            <a:xfrm>
              <a:off x="2154444" y="5568088"/>
              <a:ext cx="9870074" cy="1071009"/>
            </a:xfrm>
            <a:prstGeom prst="rect">
              <a:avLst/>
            </a:prstGeom>
            <a:noFill/>
          </p:spPr>
          <p:txBody>
            <a:bodyPr wrap="square" lIns="0" tIns="0" rIns="0" bIns="0" rtlCol="0">
              <a:spAutoFit/>
            </a:bodyPr>
            <a:lstStyle/>
            <a:p>
              <a:pPr defTabSz="1371600">
                <a:tabLst>
                  <a:tab pos="1371600" algn="l"/>
                </a:tabLst>
                <a:defRPr/>
              </a:pPr>
              <a:r>
                <a:rPr lang="en-US" sz="1800" noProof="0">
                  <a:ln w="3175">
                    <a:noFill/>
                  </a:ln>
                  <a:cs typeface="Segoe UI" panose="020B0502040204020203" pitchFamily="34" charset="0"/>
                </a:rPr>
                <a:t>Test if your feedback to Copilot improves the output quality</a:t>
              </a:r>
            </a:p>
            <a:p>
              <a:pPr marL="342900" indent="-342900" defTabSz="1371600">
                <a:buFont typeface="Arial" panose="020B0604020202020204" pitchFamily="34" charset="0"/>
                <a:buChar char="•"/>
                <a:tabLst>
                  <a:tab pos="1371600" algn="l"/>
                </a:tabLst>
                <a:defRPr/>
              </a:pPr>
              <a:r>
                <a:rPr lang="en-US" sz="1800" noProof="0">
                  <a:ln w="3175">
                    <a:noFill/>
                  </a:ln>
                  <a:cs typeface="Segoe UI" panose="020B0502040204020203" pitchFamily="34" charset="0"/>
                </a:rPr>
                <a:t>What was your </a:t>
              </a:r>
              <a:r>
                <a:rPr lang="en-US" sz="1800" b="1" noProof="0">
                  <a:ln w="3175">
                    <a:noFill/>
                  </a:ln>
                  <a:cs typeface="Segoe UI" panose="020B0502040204020203" pitchFamily="34" charset="0"/>
                </a:rPr>
                <a:t>‘aha’ moment </a:t>
              </a:r>
              <a:r>
                <a:rPr lang="en-US" sz="1800" noProof="0">
                  <a:ln w="3175">
                    <a:noFill/>
                  </a:ln>
                  <a:cs typeface="Segoe UI" panose="020B0502040204020203" pitchFamily="34" charset="0"/>
                </a:rPr>
                <a:t>to improve your prompt for better results?</a:t>
              </a:r>
            </a:p>
            <a:p>
              <a:pPr defTabSz="1371600">
                <a:tabLst>
                  <a:tab pos="1371600" algn="l"/>
                </a:tabLst>
                <a:defRPr/>
              </a:pPr>
              <a:endParaRPr lang="en-US" sz="1050" b="1" noProof="0">
                <a:ln w="3175">
                  <a:noFill/>
                </a:ln>
                <a:cs typeface="Segoe UI" panose="020B0502040204020203" pitchFamily="34" charset="0"/>
              </a:endParaRPr>
            </a:p>
            <a:p>
              <a:pPr defTabSz="1371600">
                <a:tabLst>
                  <a:tab pos="1371600" algn="l"/>
                </a:tabLst>
                <a:defRPr/>
              </a:pPr>
              <a:r>
                <a:rPr lang="en-US" sz="1800" b="1" noProof="0">
                  <a:ln w="3175">
                    <a:noFill/>
                  </a:ln>
                  <a:cs typeface="Segoe UI" panose="020B0502040204020203" pitchFamily="34" charset="0"/>
                </a:rPr>
                <a:t>Share your biggest takeaway with peers!</a:t>
              </a:r>
            </a:p>
          </p:txBody>
        </p:sp>
        <p:sp>
          <p:nvSpPr>
            <p:cNvPr id="4" name="TextBox 3">
              <a:extLst>
                <a:ext uri="{FF2B5EF4-FFF2-40B4-BE49-F238E27FC236}">
                  <a16:creationId xmlns:a16="http://schemas.microsoft.com/office/drawing/2014/main" id="{00AE0D1D-47A1-4041-4F30-F6BD9B1BE863}"/>
                </a:ext>
              </a:extLst>
            </p:cNvPr>
            <p:cNvSpPr txBox="1"/>
            <p:nvPr/>
          </p:nvSpPr>
          <p:spPr>
            <a:xfrm>
              <a:off x="892319" y="5568088"/>
              <a:ext cx="1346579" cy="307777"/>
            </a:xfrm>
            <a:prstGeom prst="rect">
              <a:avLst/>
            </a:prstGeom>
            <a:noFill/>
          </p:spPr>
          <p:txBody>
            <a:bodyPr wrap="square" lIns="0" tIns="0" rIns="0" bIns="0" rtlCol="0">
              <a:spAutoFit/>
            </a:bodyPr>
            <a:lstStyle/>
            <a:p>
              <a:pPr defTabSz="1371600">
                <a:tabLst>
                  <a:tab pos="1371600" algn="l"/>
                </a:tabLst>
                <a:defRPr/>
              </a:pPr>
              <a:r>
                <a:rPr lang="en-US" sz="2000" b="1" noProof="0">
                  <a:ln w="3175">
                    <a:noFill/>
                  </a:ln>
                  <a:cs typeface="Segoe UI" panose="020B0502040204020203" pitchFamily="34" charset="0"/>
                </a:rPr>
                <a:t>Step 4</a:t>
              </a:r>
            </a:p>
          </p:txBody>
        </p:sp>
      </p:grpSp>
    </p:spTree>
    <p:extLst>
      <p:ext uri="{BB962C8B-B14F-4D97-AF65-F5344CB8AC3E}">
        <p14:creationId xmlns:p14="http://schemas.microsoft.com/office/powerpoint/2010/main" val="2854408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07129-A0C8-516C-2AB8-74550FFF3D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7EF495-709F-DBA7-C15A-13A0BED9A86A}"/>
              </a:ext>
            </a:extLst>
          </p:cNvPr>
          <p:cNvSpPr>
            <a:spLocks noGrp="1"/>
          </p:cNvSpPr>
          <p:nvPr>
            <p:ph type="title"/>
          </p:nvPr>
        </p:nvSpPr>
        <p:spPr>
          <a:xfrm>
            <a:off x="585215" y="2423825"/>
            <a:ext cx="9637307" cy="1107996"/>
          </a:xfrm>
        </p:spPr>
        <p:txBody>
          <a:bodyPr/>
          <a:lstStyle/>
          <a:p>
            <a:r>
              <a:rPr lang="en-US" noProof="0"/>
              <a:t>5: Plan small, easy actions: </a:t>
            </a:r>
            <a:br>
              <a:rPr lang="en-US" noProof="0"/>
            </a:br>
            <a:r>
              <a:rPr lang="en-US" noProof="0"/>
              <a:t>Quick wins to work smarter</a:t>
            </a:r>
          </a:p>
        </p:txBody>
      </p:sp>
      <p:sp>
        <p:nvSpPr>
          <p:cNvPr id="5" name="Text Placeholder 4">
            <a:extLst>
              <a:ext uri="{FF2B5EF4-FFF2-40B4-BE49-F238E27FC236}">
                <a16:creationId xmlns:a16="http://schemas.microsoft.com/office/drawing/2014/main" id="{CA91087A-47CC-9C39-976B-538F515D2B17}"/>
              </a:ext>
            </a:extLst>
          </p:cNvPr>
          <p:cNvSpPr>
            <a:spLocks noGrp="1"/>
          </p:cNvSpPr>
          <p:nvPr>
            <p:ph type="body" sz="quarter" idx="12"/>
          </p:nvPr>
        </p:nvSpPr>
        <p:spPr>
          <a:xfrm>
            <a:off x="585216" y="3751542"/>
            <a:ext cx="6217920" cy="307777"/>
          </a:xfrm>
        </p:spPr>
        <p:txBody>
          <a:bodyPr/>
          <a:lstStyle/>
          <a:p>
            <a:r>
              <a:rPr lang="en-US" sz="2000" noProof="0"/>
              <a:t>Kick off your AI journey with small AI habits</a:t>
            </a:r>
          </a:p>
        </p:txBody>
      </p:sp>
    </p:spTree>
    <p:extLst>
      <p:ext uri="{BB962C8B-B14F-4D97-AF65-F5344CB8AC3E}">
        <p14:creationId xmlns:p14="http://schemas.microsoft.com/office/powerpoint/2010/main" val="2207782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0DA3E-873C-6967-A22E-E07DED39D63D}"/>
            </a:ext>
          </a:extLst>
        </p:cNvPr>
        <p:cNvGrpSpPr/>
        <p:nvPr/>
      </p:nvGrpSpPr>
      <p:grpSpPr>
        <a:xfrm>
          <a:off x="0" y="0"/>
          <a:ext cx="0" cy="0"/>
          <a:chOff x="0" y="0"/>
          <a:chExt cx="0" cy="0"/>
        </a:xfrm>
      </p:grpSpPr>
      <p:sp>
        <p:nvSpPr>
          <p:cNvPr id="8" name="Title 16">
            <a:extLst>
              <a:ext uri="{FF2B5EF4-FFF2-40B4-BE49-F238E27FC236}">
                <a16:creationId xmlns:a16="http://schemas.microsoft.com/office/drawing/2014/main" id="{D31BC5A4-888C-FB11-F1AD-D86EAE498E68}"/>
              </a:ext>
            </a:extLst>
          </p:cNvPr>
          <p:cNvSpPr>
            <a:spLocks noGrp="1"/>
          </p:cNvSpPr>
          <p:nvPr>
            <p:ph type="title"/>
          </p:nvPr>
        </p:nvSpPr>
        <p:spPr>
          <a:xfrm>
            <a:off x="469900" y="685537"/>
            <a:ext cx="11136883" cy="553998"/>
          </a:xfrm>
        </p:spPr>
        <p:txBody>
          <a:bodyPr tIns="0" rIns="0" bIns="0">
            <a:noAutofit/>
          </a:bodyPr>
          <a:lstStyle/>
          <a:p>
            <a:r>
              <a:rPr lang="en-US" noProof="0"/>
              <a:t>Welcome to Microsoft AI Skills Fest!</a:t>
            </a:r>
            <a:endParaRPr lang="en-US" sz="4400" noProof="0"/>
          </a:p>
        </p:txBody>
      </p:sp>
      <p:sp>
        <p:nvSpPr>
          <p:cNvPr id="15" name="Text Placeholder 33">
            <a:extLst>
              <a:ext uri="{FF2B5EF4-FFF2-40B4-BE49-F238E27FC236}">
                <a16:creationId xmlns:a16="http://schemas.microsoft.com/office/drawing/2014/main" id="{B71E8197-0B40-6734-FDBB-8FD316B2352F}"/>
              </a:ext>
            </a:extLst>
          </p:cNvPr>
          <p:cNvSpPr txBox="1">
            <a:spLocks/>
          </p:cNvSpPr>
          <p:nvPr/>
        </p:nvSpPr>
        <p:spPr>
          <a:xfrm>
            <a:off x="480060" y="1264102"/>
            <a:ext cx="6913179"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n-US" sz="2800" b="1" noProof="0">
                <a:solidFill>
                  <a:schemeClr val="bg1"/>
                </a:solidFill>
                <a:cs typeface="Segoe UI" panose="020B0502040204020203" pitchFamily="34" charset="0"/>
              </a:rPr>
              <a:t>Quick reminders</a:t>
            </a:r>
            <a:r>
              <a:rPr lang="en-US" sz="2800" noProof="0">
                <a:solidFill>
                  <a:schemeClr val="bg1"/>
                </a:solidFill>
                <a:cs typeface="Segoe UI" panose="020B0502040204020203" pitchFamily="34" charset="0"/>
              </a:rPr>
              <a:t> before we begin</a:t>
            </a:r>
          </a:p>
        </p:txBody>
      </p:sp>
      <p:pic>
        <p:nvPicPr>
          <p:cNvPr id="4" name="Picture 3">
            <a:extLst>
              <a:ext uri="{FF2B5EF4-FFF2-40B4-BE49-F238E27FC236}">
                <a16:creationId xmlns:a16="http://schemas.microsoft.com/office/drawing/2014/main" id="{2B635D6B-1B4B-D4EE-9AD5-B489295579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6667" y="1732994"/>
            <a:ext cx="4976348" cy="4695991"/>
          </a:xfrm>
          <a:prstGeom prst="rect">
            <a:avLst/>
          </a:prstGeom>
        </p:spPr>
      </p:pic>
      <p:sp>
        <p:nvSpPr>
          <p:cNvPr id="6" name="Rectangle: Rounded Corners 4">
            <a:extLst>
              <a:ext uri="{FF2B5EF4-FFF2-40B4-BE49-F238E27FC236}">
                <a16:creationId xmlns:a16="http://schemas.microsoft.com/office/drawing/2014/main" id="{347D7F35-8274-748F-9C89-B98723FAC368}"/>
              </a:ext>
              <a:ext uri="{C183D7F6-B498-43B3-948B-1728B52AA6E4}">
                <adec:decorative xmlns:adec="http://schemas.microsoft.com/office/drawing/2017/decorative" val="1"/>
              </a:ext>
            </a:extLst>
          </p:cNvPr>
          <p:cNvSpPr/>
          <p:nvPr/>
        </p:nvSpPr>
        <p:spPr>
          <a:xfrm>
            <a:off x="5332610" y="1962665"/>
            <a:ext cx="3393913" cy="4199704"/>
          </a:xfrm>
          <a:prstGeom prst="roundRect">
            <a:avLst>
              <a:gd name="adj" fmla="val 5240"/>
            </a:avLst>
          </a:prstGeom>
          <a:solidFill>
            <a:srgbClr val="FFFFFF"/>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Rectangle: Rounded Corners 4">
            <a:extLst>
              <a:ext uri="{FF2B5EF4-FFF2-40B4-BE49-F238E27FC236}">
                <a16:creationId xmlns:a16="http://schemas.microsoft.com/office/drawing/2014/main" id="{6A4F4CE4-D677-2391-46A5-097F9616C14F}"/>
              </a:ext>
              <a:ext uri="{C183D7F6-B498-43B3-948B-1728B52AA6E4}">
                <adec:decorative xmlns:adec="http://schemas.microsoft.com/office/drawing/2017/decorative" val="1"/>
              </a:ext>
            </a:extLst>
          </p:cNvPr>
          <p:cNvSpPr/>
          <p:nvPr/>
        </p:nvSpPr>
        <p:spPr>
          <a:xfrm>
            <a:off x="8910668" y="1962664"/>
            <a:ext cx="2698720" cy="4199704"/>
          </a:xfrm>
          <a:prstGeom prst="roundRect">
            <a:avLst>
              <a:gd name="adj" fmla="val 5240"/>
            </a:avLst>
          </a:prstGeom>
          <a:solidFill>
            <a:srgbClr val="FFFFFF"/>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Rectangle: Rounded Corners 4">
            <a:extLst>
              <a:ext uri="{FF2B5EF4-FFF2-40B4-BE49-F238E27FC236}">
                <a16:creationId xmlns:a16="http://schemas.microsoft.com/office/drawing/2014/main" id="{8538A170-B106-DEBC-1660-8988A932D187}"/>
              </a:ext>
              <a:ext uri="{C183D7F6-B498-43B3-948B-1728B52AA6E4}">
                <adec:decorative xmlns:adec="http://schemas.microsoft.com/office/drawing/2017/decorative" val="1"/>
              </a:ext>
            </a:extLst>
          </p:cNvPr>
          <p:cNvSpPr/>
          <p:nvPr/>
        </p:nvSpPr>
        <p:spPr>
          <a:xfrm>
            <a:off x="668869" y="1962664"/>
            <a:ext cx="4407827" cy="4199707"/>
          </a:xfrm>
          <a:prstGeom prst="roundRect">
            <a:avLst>
              <a:gd name="adj" fmla="val 7213"/>
            </a:avLst>
          </a:prstGeom>
          <a:solidFill>
            <a:schemeClr val="tx1"/>
          </a:solidFill>
          <a:ln w="25400" cap="rnd" cmpd="sng" algn="ctr">
            <a:no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11" name="Text Placeholder 2">
            <a:extLst>
              <a:ext uri="{FF2B5EF4-FFF2-40B4-BE49-F238E27FC236}">
                <a16:creationId xmlns:a16="http://schemas.microsoft.com/office/drawing/2014/main" id="{4A466711-3DC8-5A66-846D-FF75FA80391D}"/>
              </a:ext>
            </a:extLst>
          </p:cNvPr>
          <p:cNvSpPr txBox="1">
            <a:spLocks/>
          </p:cNvSpPr>
          <p:nvPr/>
        </p:nvSpPr>
        <p:spPr>
          <a:xfrm>
            <a:off x="902904" y="2114572"/>
            <a:ext cx="640080" cy="372201"/>
          </a:xfrm>
          <a:prstGeom prst="roundRect">
            <a:avLst>
              <a:gd name="adj" fmla="val 50000"/>
            </a:avLst>
          </a:prstGeom>
          <a:solidFill>
            <a:schemeClr val="accent1"/>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panose="020B0702040204020203" pitchFamily="34" charset="0"/>
                <a:ea typeface="+mn-ea"/>
                <a:cs typeface="Segoe UI Semibold" panose="020B0702040204020203" pitchFamily="34" charset="0"/>
              </a:rPr>
              <a:t>1</a:t>
            </a:r>
          </a:p>
        </p:txBody>
      </p:sp>
      <p:sp>
        <p:nvSpPr>
          <p:cNvPr id="13" name="Text Placeholder 33">
            <a:extLst>
              <a:ext uri="{FF2B5EF4-FFF2-40B4-BE49-F238E27FC236}">
                <a16:creationId xmlns:a16="http://schemas.microsoft.com/office/drawing/2014/main" id="{453D735E-7B07-960A-318F-A17939BDF2A7}"/>
              </a:ext>
            </a:extLst>
          </p:cNvPr>
          <p:cNvSpPr txBox="1">
            <a:spLocks/>
          </p:cNvSpPr>
          <p:nvPr/>
        </p:nvSpPr>
        <p:spPr>
          <a:xfrm>
            <a:off x="902904" y="2659560"/>
            <a:ext cx="3797180"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98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Join our fun GUINNESS WORLD RECORDS</a:t>
            </a:r>
            <a:r>
              <a:rPr kumimoji="0" lang="en-US" sz="2000" b="0" i="0" u="none" strike="noStrike" kern="1200" cap="none" spc="0" normalizeH="0" baseline="30000" noProof="0">
                <a:ln>
                  <a:noFill/>
                </a:ln>
                <a:solidFill>
                  <a:schemeClr val="bg1"/>
                </a:solidFill>
                <a:effectLst/>
                <a:uLnTx/>
                <a:uFillTx/>
                <a:latin typeface="Segoe UI Semibold"/>
                <a:ea typeface="+mn-ea"/>
                <a:cs typeface="Segoe UI" panose="020B0502040204020203" pitchFamily="34" charset="0"/>
              </a:rPr>
              <a:t>™ </a:t>
            </a:r>
            <a:r>
              <a:rPr kumimoji="0" lang="en-US" sz="20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title attempt </a:t>
            </a:r>
          </a:p>
        </p:txBody>
      </p:sp>
      <p:sp>
        <p:nvSpPr>
          <p:cNvPr id="14" name="Text Placeholder 2">
            <a:extLst>
              <a:ext uri="{FF2B5EF4-FFF2-40B4-BE49-F238E27FC236}">
                <a16:creationId xmlns:a16="http://schemas.microsoft.com/office/drawing/2014/main" id="{FFCB95AA-D4CF-902C-7356-4BC920E713AC}"/>
              </a:ext>
            </a:extLst>
          </p:cNvPr>
          <p:cNvSpPr txBox="1">
            <a:spLocks/>
          </p:cNvSpPr>
          <p:nvPr/>
        </p:nvSpPr>
        <p:spPr>
          <a:xfrm>
            <a:off x="5582058" y="2130745"/>
            <a:ext cx="640080" cy="372201"/>
          </a:xfrm>
          <a:prstGeom prst="roundRect">
            <a:avLst>
              <a:gd name="adj" fmla="val 50000"/>
            </a:avLst>
          </a:prstGeom>
          <a:solidFill>
            <a:schemeClr val="accent1"/>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panose="020B0702040204020203" pitchFamily="34" charset="0"/>
                <a:ea typeface="+mn-ea"/>
                <a:cs typeface="Segoe UI Semibold" panose="020B0702040204020203" pitchFamily="34" charset="0"/>
              </a:rPr>
              <a:t>2</a:t>
            </a:r>
          </a:p>
        </p:txBody>
      </p:sp>
      <p:sp>
        <p:nvSpPr>
          <p:cNvPr id="16" name="Text Placeholder 33">
            <a:extLst>
              <a:ext uri="{FF2B5EF4-FFF2-40B4-BE49-F238E27FC236}">
                <a16:creationId xmlns:a16="http://schemas.microsoft.com/office/drawing/2014/main" id="{B90A8110-2328-CA6B-EC40-4B73A2E5A951}"/>
              </a:ext>
            </a:extLst>
          </p:cNvPr>
          <p:cNvSpPr txBox="1">
            <a:spLocks/>
          </p:cNvSpPr>
          <p:nvPr/>
        </p:nvSpPr>
        <p:spPr>
          <a:xfrm>
            <a:off x="5582058" y="2659560"/>
            <a:ext cx="2574404" cy="8144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98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a:rPr>
              <a:t>Be ready for an interactive exercise using Microsoft Copilot</a:t>
            </a:r>
          </a:p>
        </p:txBody>
      </p:sp>
      <p:sp>
        <p:nvSpPr>
          <p:cNvPr id="17" name="Text Placeholder 2">
            <a:extLst>
              <a:ext uri="{FF2B5EF4-FFF2-40B4-BE49-F238E27FC236}">
                <a16:creationId xmlns:a16="http://schemas.microsoft.com/office/drawing/2014/main" id="{EAB981D6-B1D3-B452-BA80-AB6C52F82651}"/>
              </a:ext>
            </a:extLst>
          </p:cNvPr>
          <p:cNvSpPr txBox="1">
            <a:spLocks/>
          </p:cNvSpPr>
          <p:nvPr/>
        </p:nvSpPr>
        <p:spPr>
          <a:xfrm>
            <a:off x="9160216" y="2130745"/>
            <a:ext cx="640080" cy="372201"/>
          </a:xfrm>
          <a:prstGeom prst="roundRect">
            <a:avLst>
              <a:gd name="adj" fmla="val 50000"/>
            </a:avLst>
          </a:prstGeom>
          <a:solidFill>
            <a:schemeClr val="accent1"/>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panose="020B0702040204020203" pitchFamily="34" charset="0"/>
                <a:ea typeface="+mn-ea"/>
                <a:cs typeface="Segoe UI Semibold" panose="020B0702040204020203" pitchFamily="34" charset="0"/>
              </a:rPr>
              <a:t>3</a:t>
            </a:r>
          </a:p>
        </p:txBody>
      </p:sp>
      <p:sp>
        <p:nvSpPr>
          <p:cNvPr id="19" name="Text Placeholder 33">
            <a:extLst>
              <a:ext uri="{FF2B5EF4-FFF2-40B4-BE49-F238E27FC236}">
                <a16:creationId xmlns:a16="http://schemas.microsoft.com/office/drawing/2014/main" id="{44438D96-2D7C-864E-A04B-1B38DE59ED4A}"/>
              </a:ext>
            </a:extLst>
          </p:cNvPr>
          <p:cNvSpPr txBox="1">
            <a:spLocks/>
          </p:cNvSpPr>
          <p:nvPr/>
        </p:nvSpPr>
        <p:spPr>
          <a:xfrm>
            <a:off x="9160218" y="2659560"/>
            <a:ext cx="2367012" cy="54296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98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Ask questions and share your thoughts </a:t>
            </a:r>
          </a:p>
        </p:txBody>
      </p:sp>
      <p:sp>
        <p:nvSpPr>
          <p:cNvPr id="21" name="TextBox 20">
            <a:extLst>
              <a:ext uri="{FF2B5EF4-FFF2-40B4-BE49-F238E27FC236}">
                <a16:creationId xmlns:a16="http://schemas.microsoft.com/office/drawing/2014/main" id="{583478CF-977D-6FAF-FDB9-83AE340021EB}"/>
              </a:ext>
            </a:extLst>
          </p:cNvPr>
          <p:cNvSpPr txBox="1"/>
          <p:nvPr/>
        </p:nvSpPr>
        <p:spPr>
          <a:xfrm>
            <a:off x="2322386" y="3780677"/>
            <a:ext cx="2589338" cy="2200602"/>
          </a:xfrm>
          <a:prstGeom prst="rect">
            <a:avLst/>
          </a:prstGeom>
          <a:noFill/>
        </p:spPr>
        <p:txBody>
          <a:bodyPr wrap="square" lIns="0" tIns="0">
            <a:spAutoFit/>
          </a:bodyPr>
          <a:lstStyle/>
          <a:p>
            <a:pPr marL="0" marR="0" lvl="1"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chemeClr val="bg1"/>
                </a:solidFill>
                <a:effectLst/>
                <a:uLnTx/>
                <a:uFillTx/>
                <a:latin typeface="Segoe UI Semibold"/>
                <a:ea typeface="+mn-ea"/>
                <a:cs typeface="Dreaming Outloud Pro" panose="03050502040302030504" pitchFamily="66" charset="0"/>
              </a:rPr>
              <a:t>Earn your badge:</a:t>
            </a:r>
          </a:p>
          <a:p>
            <a:pPr marL="0" marR="0" lvl="1" indent="0" algn="l" defTabSz="914367"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UI Semibold"/>
                <a:ea typeface="+mn-ea"/>
                <a:cs typeface="Dreaming Outloud Pro" panose="03050502040302030504" pitchFamily="66" charset="0"/>
              </a:rPr>
              <a:t>Step 1: </a:t>
            </a:r>
            <a:r>
              <a:rPr kumimoji="0" lang="en-US" sz="1600" b="0" i="0" u="none" strike="noStrike" kern="1200" cap="none" spc="0" normalizeH="0" baseline="0" noProof="0">
                <a:ln>
                  <a:noFill/>
                </a:ln>
                <a:solidFill>
                  <a:schemeClr val="bg1"/>
                </a:solidFill>
                <a:effectLst/>
                <a:uLnTx/>
                <a:uFillTx/>
                <a:latin typeface="Segoe UI"/>
                <a:ea typeface="+mn-ea"/>
                <a:cs typeface="Dreaming Outloud Pro" panose="03050502040302030504" pitchFamily="66" charset="0"/>
              </a:rPr>
              <a:t>If you haven’t yet, take a moment to register: </a:t>
            </a:r>
            <a:r>
              <a:rPr kumimoji="0" lang="en-US" sz="1600" b="0" i="0" u="none" strike="noStrike" kern="1200" cap="none" spc="0" normalizeH="0" baseline="0" noProof="0">
                <a:ln>
                  <a:noFill/>
                </a:ln>
                <a:solidFill>
                  <a:schemeClr val="bg1"/>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https://aka.ms/AISkillsFest</a:t>
            </a:r>
            <a:endParaRPr kumimoji="0" lang="en-US" sz="1600" b="1" i="0" u="none" strike="noStrike" kern="1200" cap="none" spc="0" normalizeH="0" baseline="0" noProof="0">
              <a:ln>
                <a:noFill/>
              </a:ln>
              <a:solidFill>
                <a:schemeClr val="bg1"/>
              </a:solidFill>
              <a:effectLst/>
              <a:uLnTx/>
              <a:uFillTx/>
              <a:latin typeface="Segoe UI Semibold"/>
              <a:ea typeface="+mn-ea"/>
              <a:cs typeface="Dreaming Outloud Pro" panose="03050502040302030504" pitchFamily="66" charset="0"/>
            </a:endParaRPr>
          </a:p>
          <a:p>
            <a:pPr marL="0" marR="0" lvl="1" indent="0" algn="l" defTabSz="914367"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UI Semibold"/>
                <a:ea typeface="+mn-ea"/>
                <a:cs typeface="Dreaming Outloud Pro" panose="03050502040302030504" pitchFamily="66" charset="0"/>
              </a:rPr>
              <a:t>Step 2: </a:t>
            </a:r>
            <a:r>
              <a:rPr kumimoji="0" lang="en-US" sz="1600" b="0" i="0" u="none" strike="noStrike" kern="1200" cap="none" spc="0" normalizeH="0" baseline="0" noProof="0">
                <a:ln>
                  <a:noFill/>
                </a:ln>
                <a:solidFill>
                  <a:schemeClr val="bg1"/>
                </a:solidFill>
                <a:effectLst/>
                <a:uLnTx/>
                <a:uFillTx/>
                <a:latin typeface="Segoe UI"/>
                <a:ea typeface="+mn-ea"/>
                <a:cs typeface="Dreaming Outloud Pro" panose="03050502040302030504" pitchFamily="66" charset="0"/>
              </a:rPr>
              <a:t>Attend this session</a:t>
            </a:r>
          </a:p>
          <a:p>
            <a:pPr marL="0" marR="0" lvl="1" indent="0" algn="l" defTabSz="914367"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UI Semibold"/>
                <a:ea typeface="+mn-ea"/>
                <a:cs typeface="Dreaming Outloud Pro" panose="03050502040302030504" pitchFamily="66" charset="0"/>
              </a:rPr>
              <a:t>Step 3: </a:t>
            </a:r>
            <a:r>
              <a:rPr kumimoji="0" lang="en-US" sz="1600" b="0" i="0" u="none" strike="noStrike" kern="1200" cap="none" spc="0" normalizeH="0" baseline="0" noProof="0">
                <a:ln>
                  <a:noFill/>
                </a:ln>
                <a:solidFill>
                  <a:schemeClr val="bg1"/>
                </a:solidFill>
                <a:effectLst/>
                <a:uLnTx/>
                <a:uFillTx/>
                <a:latin typeface="Segoe UI"/>
                <a:ea typeface="+mn-ea"/>
                <a:cs typeface="Dreaming Outloud Pro" panose="03050502040302030504" pitchFamily="66" charset="0"/>
              </a:rPr>
              <a:t>Complete a final step (shared at the end)</a:t>
            </a:r>
          </a:p>
        </p:txBody>
      </p:sp>
      <p:sp>
        <p:nvSpPr>
          <p:cNvPr id="23" name="TextBox 22">
            <a:extLst>
              <a:ext uri="{FF2B5EF4-FFF2-40B4-BE49-F238E27FC236}">
                <a16:creationId xmlns:a16="http://schemas.microsoft.com/office/drawing/2014/main" id="{2AE0C0F2-C174-7012-BF79-CDD7F021E6CB}"/>
              </a:ext>
            </a:extLst>
          </p:cNvPr>
          <p:cNvSpPr txBox="1"/>
          <p:nvPr/>
        </p:nvSpPr>
        <p:spPr>
          <a:xfrm>
            <a:off x="6782203" y="3780677"/>
            <a:ext cx="1889783" cy="784830"/>
          </a:xfrm>
          <a:prstGeom prst="rect">
            <a:avLst/>
          </a:prstGeom>
          <a:noFill/>
        </p:spPr>
        <p:txBody>
          <a:bodyPr wrap="square" lIns="0" tIns="0">
            <a:spAutoFit/>
          </a:bodyPr>
          <a:lstStyle/>
          <a:p>
            <a:pPr marL="0" marR="0" lvl="1" indent="0" algn="l" defTabSz="91436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Segoe UI"/>
              </a:rPr>
              <a:t>How? </a:t>
            </a:r>
            <a:br>
              <a:rPr kumimoji="0" lang="en-US" sz="1600" b="1" i="0" u="none" strike="noStrike" kern="1200" cap="none" spc="0" normalizeH="0" baseline="0" noProof="0">
                <a:ln>
                  <a:noFill/>
                </a:ln>
                <a:solidFill>
                  <a:srgbClr val="000000"/>
                </a:solidFill>
                <a:effectLst/>
                <a:uLnTx/>
                <a:uFillTx/>
                <a:latin typeface="Segoe UI Semibold"/>
                <a:ea typeface="+mn-ea"/>
                <a:cs typeface="Segoe UI"/>
              </a:rPr>
            </a:br>
            <a:r>
              <a:rPr kumimoji="0" lang="en-US" sz="1600" b="0" i="0" u="none" strike="noStrike" kern="1200" cap="none" spc="0" normalizeH="0" baseline="0" noProof="0">
                <a:ln>
                  <a:noFill/>
                </a:ln>
                <a:solidFill>
                  <a:srgbClr val="000000"/>
                </a:solidFill>
                <a:effectLst/>
                <a:uLnTx/>
                <a:uFillTx/>
                <a:latin typeface="Segoe UI"/>
                <a:ea typeface="+mn-ea"/>
                <a:cs typeface="Segoe UI"/>
              </a:rPr>
              <a:t>Open Copilot </a:t>
            </a:r>
            <a:br>
              <a:rPr kumimoji="0" lang="en-US" sz="1600" b="0" i="0" u="none" strike="noStrike" kern="1200" cap="none" spc="0" normalizeH="0" baseline="0" noProof="0">
                <a:ln>
                  <a:noFill/>
                </a:ln>
                <a:solidFill>
                  <a:srgbClr val="000000"/>
                </a:solidFill>
                <a:effectLst/>
                <a:uLnTx/>
                <a:uFillTx/>
                <a:latin typeface="Segoe UI"/>
                <a:ea typeface="+mn-ea"/>
                <a:cs typeface="Segoe UI"/>
              </a:rPr>
            </a:br>
            <a:r>
              <a:rPr kumimoji="0" lang="en-US" sz="1600" b="0" i="0" u="none" strike="noStrike" kern="1200" cap="none" spc="0" normalizeH="0" baseline="0" noProof="0">
                <a:ln>
                  <a:noFill/>
                </a:ln>
                <a:solidFill>
                  <a:srgbClr val="000000"/>
                </a:solidFill>
                <a:effectLst/>
                <a:uLnTx/>
                <a:uFillTx/>
                <a:latin typeface="Segoe UI"/>
                <a:ea typeface="+mn-ea"/>
                <a:cs typeface="Segoe UI"/>
              </a:rPr>
              <a:t>in another browser</a:t>
            </a:r>
          </a:p>
        </p:txBody>
      </p:sp>
      <p:cxnSp>
        <p:nvCxnSpPr>
          <p:cNvPr id="29" name="Straight Connector 28">
            <a:extLst>
              <a:ext uri="{FF2B5EF4-FFF2-40B4-BE49-F238E27FC236}">
                <a16:creationId xmlns:a16="http://schemas.microsoft.com/office/drawing/2014/main" id="{97DF6E49-7550-51C2-102E-A84280ABBC94}"/>
              </a:ext>
              <a:ext uri="{C183D7F6-B498-43B3-948B-1728B52AA6E4}">
                <adec:decorative xmlns:adec="http://schemas.microsoft.com/office/drawing/2017/decorative" val="1"/>
              </a:ext>
            </a:extLst>
          </p:cNvPr>
          <p:cNvCxnSpPr>
            <a:cxnSpLocks/>
          </p:cNvCxnSpPr>
          <p:nvPr/>
        </p:nvCxnSpPr>
        <p:spPr>
          <a:xfrm flipV="1">
            <a:off x="890556" y="3571961"/>
            <a:ext cx="3964452" cy="11569"/>
          </a:xfrm>
          <a:prstGeom prst="line">
            <a:avLst/>
          </a:prstGeom>
          <a:noFill/>
          <a:ln w="15875" cap="rnd" cmpd="sng" algn="ctr">
            <a:solidFill>
              <a:srgbClr val="8C8279">
                <a:alpha val="28000"/>
              </a:srgbClr>
            </a:solidFill>
            <a:prstDash val="solid"/>
            <a:headEnd type="none" w="lg" len="med"/>
            <a:tailEnd type="none" w="lg" len="med"/>
          </a:ln>
          <a:effectLst/>
        </p:spPr>
      </p:cxnSp>
      <p:pic>
        <p:nvPicPr>
          <p:cNvPr id="30" name="Picture 29">
            <a:extLst>
              <a:ext uri="{FF2B5EF4-FFF2-40B4-BE49-F238E27FC236}">
                <a16:creationId xmlns:a16="http://schemas.microsoft.com/office/drawing/2014/main" id="{53BDB71A-439A-3170-8953-3334CC372016}"/>
              </a:ext>
            </a:extLst>
          </p:cNvPr>
          <p:cNvPicPr>
            <a:picLocks noChangeAspect="1"/>
          </p:cNvPicPr>
          <p:nvPr/>
        </p:nvPicPr>
        <p:blipFill>
          <a:blip r:embed="rId5"/>
          <a:stretch>
            <a:fillRect/>
          </a:stretch>
        </p:blipFill>
        <p:spPr>
          <a:xfrm>
            <a:off x="5530100" y="3780677"/>
            <a:ext cx="1103406" cy="1100399"/>
          </a:xfrm>
          <a:prstGeom prst="rect">
            <a:avLst/>
          </a:prstGeom>
        </p:spPr>
      </p:pic>
      <p:sp>
        <p:nvSpPr>
          <p:cNvPr id="32" name="TextBox 31">
            <a:extLst>
              <a:ext uri="{FF2B5EF4-FFF2-40B4-BE49-F238E27FC236}">
                <a16:creationId xmlns:a16="http://schemas.microsoft.com/office/drawing/2014/main" id="{CB1A54D0-A8A3-7774-C6B4-0C3ACC401FDC}"/>
              </a:ext>
            </a:extLst>
          </p:cNvPr>
          <p:cNvSpPr txBox="1"/>
          <p:nvPr/>
        </p:nvSpPr>
        <p:spPr>
          <a:xfrm>
            <a:off x="5582058" y="5012170"/>
            <a:ext cx="3097496" cy="338554"/>
          </a:xfrm>
          <a:prstGeom prst="rect">
            <a:avLst/>
          </a:prstGeom>
          <a:noFill/>
        </p:spPr>
        <p:txBody>
          <a:bodyPr wrap="square" lIns="0">
            <a:spAutoFit/>
          </a:bodyPr>
          <a:lstStyle/>
          <a:p>
            <a:pPr marL="0" marR="0" lvl="1" indent="0" algn="l" defTabSz="91436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hlinkClick r:id="rId6"/>
              </a:rPr>
              <a:t>https://copilot.microsoft.com/</a:t>
            </a:r>
            <a:r>
              <a:rPr kumimoji="0" lang="en-US" sz="1600" b="0" i="0" u="none" strike="noStrike" kern="1200" cap="none" spc="0" normalizeH="0" baseline="0" noProof="0">
                <a:ln>
                  <a:noFill/>
                </a:ln>
                <a:solidFill>
                  <a:srgbClr val="FFFFFF"/>
                </a:solidFill>
                <a:effectLst/>
                <a:uLnTx/>
                <a:uFillTx/>
                <a:latin typeface="Segoe UI"/>
                <a:ea typeface="+mn-ea"/>
                <a:cs typeface="Segoe UI"/>
              </a:rPr>
              <a:t> </a:t>
            </a:r>
          </a:p>
        </p:txBody>
      </p:sp>
      <p:sp>
        <p:nvSpPr>
          <p:cNvPr id="35" name="TextBox 34">
            <a:extLst>
              <a:ext uri="{FF2B5EF4-FFF2-40B4-BE49-F238E27FC236}">
                <a16:creationId xmlns:a16="http://schemas.microsoft.com/office/drawing/2014/main" id="{18269BA4-A7F4-6BCE-6361-09E4CB3E02AE}"/>
              </a:ext>
            </a:extLst>
          </p:cNvPr>
          <p:cNvSpPr txBox="1"/>
          <p:nvPr/>
        </p:nvSpPr>
        <p:spPr>
          <a:xfrm>
            <a:off x="9160216" y="3780677"/>
            <a:ext cx="2273574" cy="1031051"/>
          </a:xfrm>
          <a:prstGeom prst="rect">
            <a:avLst/>
          </a:prstGeom>
          <a:noFill/>
        </p:spPr>
        <p:txBody>
          <a:bodyPr wrap="square" lIns="0" tIns="0">
            <a:spAutoFit/>
          </a:bodyPr>
          <a:lstStyle/>
          <a:p>
            <a:pPr marL="0" marR="0" lvl="1" indent="0" algn="l" defTabSz="91436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your peers and our </a:t>
            </a: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Microsoft AI Experts </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(“Live Moderators”) in the chat</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cxnSp>
        <p:nvCxnSpPr>
          <p:cNvPr id="36" name="Straight Connector 35">
            <a:extLst>
              <a:ext uri="{FF2B5EF4-FFF2-40B4-BE49-F238E27FC236}">
                <a16:creationId xmlns:a16="http://schemas.microsoft.com/office/drawing/2014/main" id="{67501CA9-42F9-9645-D232-606200AAEFDB}"/>
              </a:ext>
              <a:ext uri="{C183D7F6-B498-43B3-948B-1728B52AA6E4}">
                <adec:decorative xmlns:adec="http://schemas.microsoft.com/office/drawing/2017/decorative" val="1"/>
              </a:ext>
            </a:extLst>
          </p:cNvPr>
          <p:cNvCxnSpPr>
            <a:cxnSpLocks/>
          </p:cNvCxnSpPr>
          <p:nvPr/>
        </p:nvCxnSpPr>
        <p:spPr>
          <a:xfrm>
            <a:off x="5582058" y="3577745"/>
            <a:ext cx="2873704" cy="0"/>
          </a:xfrm>
          <a:prstGeom prst="line">
            <a:avLst/>
          </a:prstGeom>
          <a:noFill/>
          <a:ln w="15875" cap="rnd" cmpd="sng" algn="ctr">
            <a:solidFill>
              <a:srgbClr val="8C8279">
                <a:alpha val="28000"/>
              </a:srgb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97609D60-4BDD-BDDF-863E-4E107CBF6AD6}"/>
              </a:ext>
              <a:ext uri="{C183D7F6-B498-43B3-948B-1728B52AA6E4}">
                <adec:decorative xmlns:adec="http://schemas.microsoft.com/office/drawing/2017/decorative" val="1"/>
              </a:ext>
            </a:extLst>
          </p:cNvPr>
          <p:cNvCxnSpPr>
            <a:cxnSpLocks/>
          </p:cNvCxnSpPr>
          <p:nvPr/>
        </p:nvCxnSpPr>
        <p:spPr>
          <a:xfrm>
            <a:off x="9160216" y="3577745"/>
            <a:ext cx="2200549" cy="0"/>
          </a:xfrm>
          <a:prstGeom prst="line">
            <a:avLst/>
          </a:prstGeom>
          <a:noFill/>
          <a:ln w="15875" cap="rnd" cmpd="sng" algn="ctr">
            <a:solidFill>
              <a:srgbClr val="8C8279">
                <a:alpha val="28000"/>
              </a:srgbClr>
            </a:solidFill>
            <a:prstDash val="solid"/>
            <a:headEnd type="none" w="lg" len="med"/>
            <a:tailEnd type="none" w="lg" len="med"/>
          </a:ln>
          <a:effectLst/>
        </p:spPr>
      </p:cxnSp>
      <p:pic>
        <p:nvPicPr>
          <p:cNvPr id="39" name="Picture 38">
            <a:extLst>
              <a:ext uri="{FF2B5EF4-FFF2-40B4-BE49-F238E27FC236}">
                <a16:creationId xmlns:a16="http://schemas.microsoft.com/office/drawing/2014/main" id="{F2536F54-7159-E617-FC15-76324615670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02904" y="3780677"/>
            <a:ext cx="1097280" cy="1097280"/>
          </a:xfrm>
          <a:prstGeom prst="rect">
            <a:avLst/>
          </a:prstGeom>
        </p:spPr>
      </p:pic>
    </p:spTree>
    <p:extLst>
      <p:ext uri="{BB962C8B-B14F-4D97-AF65-F5344CB8AC3E}">
        <p14:creationId xmlns:p14="http://schemas.microsoft.com/office/powerpoint/2010/main" val="3228149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841AD-0771-C0C1-149F-47C9B91F1D4E}"/>
            </a:ext>
          </a:extLst>
        </p:cNvPr>
        <p:cNvGrpSpPr/>
        <p:nvPr/>
      </p:nvGrpSpPr>
      <p:grpSpPr>
        <a:xfrm>
          <a:off x="0" y="0"/>
          <a:ext cx="0" cy="0"/>
          <a:chOff x="0" y="0"/>
          <a:chExt cx="0" cy="0"/>
        </a:xfrm>
      </p:grpSpPr>
      <p:sp>
        <p:nvSpPr>
          <p:cNvPr id="18" name="Rectangle 17" descr="A checklist for working with AI responsibly with guidance on creating clear, specific prompts, observing biases, ensuring clarity, fairness with respect to privacy and transparency.">
            <a:extLst>
              <a:ext uri="{FF2B5EF4-FFF2-40B4-BE49-F238E27FC236}">
                <a16:creationId xmlns:a16="http://schemas.microsoft.com/office/drawing/2014/main" id="{65E39371-C7B4-8E99-08F0-6220D76444D4}"/>
              </a:ext>
            </a:extLst>
          </p:cNvPr>
          <p:cNvSpPr/>
          <p:nvPr/>
        </p:nvSpPr>
        <p:spPr bwMode="auto">
          <a:xfrm>
            <a:off x="0" y="0"/>
            <a:ext cx="5037188" cy="6857999"/>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1200"/>
              </a:spcAft>
            </a:pPr>
            <a:endParaRPr lang="en-US" sz="2000" noProof="0">
              <a:solidFill>
                <a:srgbClr val="FFFFFF"/>
              </a:soli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F9E254AF-42D2-CDF8-15B9-70F70729C768}"/>
              </a:ext>
              <a:ext uri="{C183D7F6-B498-43B3-948B-1728B52AA6E4}">
                <adec:decorative xmlns:adec="http://schemas.microsoft.com/office/drawing/2017/decorative" val="1"/>
              </a:ext>
            </a:extLst>
          </p:cNvPr>
          <p:cNvPicPr>
            <a:picLocks noChangeAspect="1"/>
          </p:cNvPicPr>
          <p:nvPr/>
        </p:nvPicPr>
        <p:blipFill>
          <a:blip r:embed="rId3"/>
          <a:srcRect r="35897"/>
          <a:stretch/>
        </p:blipFill>
        <p:spPr>
          <a:xfrm rot="16200000">
            <a:off x="10112531" y="-574255"/>
            <a:ext cx="1505214" cy="2653726"/>
          </a:xfrm>
          <a:prstGeom prst="rect">
            <a:avLst/>
          </a:prstGeom>
        </p:spPr>
      </p:pic>
      <p:sp>
        <p:nvSpPr>
          <p:cNvPr id="14" name="Title 25">
            <a:extLst>
              <a:ext uri="{FF2B5EF4-FFF2-40B4-BE49-F238E27FC236}">
                <a16:creationId xmlns:a16="http://schemas.microsoft.com/office/drawing/2014/main" id="{D426504F-41DF-E0E6-1CD2-5E353ADCC48D}"/>
              </a:ext>
            </a:extLst>
          </p:cNvPr>
          <p:cNvSpPr txBox="1">
            <a:spLocks noGrp="1"/>
          </p:cNvSpPr>
          <p:nvPr>
            <p:ph type="title"/>
          </p:nvPr>
        </p:nvSpPr>
        <p:spPr>
          <a:xfrm>
            <a:off x="423997" y="445533"/>
            <a:ext cx="7354190" cy="1200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noProof="0"/>
              <a:t>Working with </a:t>
            </a:r>
            <a:br>
              <a:rPr lang="en-US" noProof="0"/>
            </a:br>
            <a:r>
              <a:rPr lang="en-US" noProof="0"/>
              <a:t>your AI responsibly</a:t>
            </a:r>
            <a:endParaRPr kumimoji="0" lang="en-US" b="0" i="0" u="none" strike="noStrike" kern="1200" cap="none" spc="0" normalizeH="0" baseline="0" noProof="0">
              <a:ln w="3175">
                <a:noFill/>
              </a:ln>
              <a:effectLst/>
              <a:uLnTx/>
              <a:uFillTx/>
              <a:ea typeface="+mn-ea"/>
              <a:cs typeface="Segoe UI" pitchFamily="34" charset="0"/>
            </a:endParaRPr>
          </a:p>
        </p:txBody>
      </p:sp>
      <p:sp>
        <p:nvSpPr>
          <p:cNvPr id="19" name="Title 46">
            <a:extLst>
              <a:ext uri="{FF2B5EF4-FFF2-40B4-BE49-F238E27FC236}">
                <a16:creationId xmlns:a16="http://schemas.microsoft.com/office/drawing/2014/main" id="{E1EC6692-6054-8BA9-1BEE-BEFC19A1688B}"/>
              </a:ext>
            </a:extLst>
          </p:cNvPr>
          <p:cNvSpPr txBox="1">
            <a:spLocks/>
          </p:cNvSpPr>
          <p:nvPr/>
        </p:nvSpPr>
        <p:spPr>
          <a:xfrm>
            <a:off x="516591" y="1889125"/>
            <a:ext cx="429995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000" noProof="0"/>
              <a:t>Responsible AI Use: A Quick Checklist</a:t>
            </a:r>
          </a:p>
        </p:txBody>
      </p:sp>
      <p:sp>
        <p:nvSpPr>
          <p:cNvPr id="17" name="Title 46">
            <a:extLst>
              <a:ext uri="{FF2B5EF4-FFF2-40B4-BE49-F238E27FC236}">
                <a16:creationId xmlns:a16="http://schemas.microsoft.com/office/drawing/2014/main" id="{3BBCEBA6-8BC1-3D6B-AA71-F6C896ED08ED}"/>
              </a:ext>
            </a:extLst>
          </p:cNvPr>
          <p:cNvSpPr txBox="1">
            <a:spLocks/>
          </p:cNvSpPr>
          <p:nvPr/>
        </p:nvSpPr>
        <p:spPr>
          <a:xfrm>
            <a:off x="516591" y="2486062"/>
            <a:ext cx="4183000" cy="353173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285750" indent="-285750">
              <a:spcAft>
                <a:spcPts val="900"/>
              </a:spcAft>
              <a:buFont typeface="Wingdings" panose="05000000000000000000" pitchFamily="2" charset="2"/>
              <a:buChar char="q"/>
            </a:pPr>
            <a:r>
              <a:rPr lang="en-US" sz="1600" noProof="0">
                <a:latin typeface="+mn-lt"/>
              </a:rPr>
              <a:t>Use </a:t>
            </a:r>
            <a:r>
              <a:rPr lang="en-US" sz="1600" b="1" noProof="0">
                <a:latin typeface="+mn-lt"/>
              </a:rPr>
              <a:t>clear, specific prompts </a:t>
            </a:r>
            <a:r>
              <a:rPr lang="en-US" sz="1600" noProof="0">
                <a:latin typeface="+mn-lt"/>
              </a:rPr>
              <a:t>to get relevant AI outputs</a:t>
            </a:r>
          </a:p>
          <a:p>
            <a:pPr marL="285750" indent="-285750">
              <a:spcAft>
                <a:spcPts val="900"/>
              </a:spcAft>
              <a:buFont typeface="Wingdings" panose="05000000000000000000" pitchFamily="2" charset="2"/>
              <a:buChar char="q"/>
            </a:pPr>
            <a:r>
              <a:rPr lang="en-US" sz="1600" b="1" noProof="0">
                <a:latin typeface="+mn-lt"/>
              </a:rPr>
              <a:t>Verify accuracy </a:t>
            </a:r>
            <a:r>
              <a:rPr lang="en-US" sz="1600" noProof="0">
                <a:latin typeface="+mn-lt"/>
              </a:rPr>
              <a:t>by cross-checking AI-generated content with trusted sources</a:t>
            </a:r>
          </a:p>
          <a:p>
            <a:pPr marL="285750" indent="-285750">
              <a:spcAft>
                <a:spcPts val="900"/>
              </a:spcAft>
              <a:buFont typeface="Wingdings" panose="05000000000000000000" pitchFamily="2" charset="2"/>
              <a:buChar char="q"/>
            </a:pPr>
            <a:r>
              <a:rPr lang="en-US" sz="1600" b="1" noProof="0">
                <a:latin typeface="+mn-lt"/>
              </a:rPr>
              <a:t>Watch for biases </a:t>
            </a:r>
            <a:r>
              <a:rPr lang="en-US" sz="1600" noProof="0">
                <a:latin typeface="+mn-lt"/>
              </a:rPr>
              <a:t>(gender, racial, socioeconomic) and adjust content as needed</a:t>
            </a:r>
          </a:p>
          <a:p>
            <a:pPr marL="285750" indent="-285750">
              <a:spcAft>
                <a:spcPts val="900"/>
              </a:spcAft>
              <a:buFont typeface="Wingdings" panose="05000000000000000000" pitchFamily="2" charset="2"/>
              <a:buChar char="q"/>
            </a:pPr>
            <a:r>
              <a:rPr lang="en-US" sz="1600" noProof="0">
                <a:latin typeface="+mn-lt"/>
              </a:rPr>
              <a:t>Edit AI-generated content to </a:t>
            </a:r>
            <a:r>
              <a:rPr lang="en-US" sz="1600" b="1" noProof="0">
                <a:latin typeface="+mn-lt"/>
              </a:rPr>
              <a:t>ensure clarity, fairness, and alignment </a:t>
            </a:r>
            <a:r>
              <a:rPr lang="en-US" sz="1600" noProof="0">
                <a:latin typeface="+mn-lt"/>
              </a:rPr>
              <a:t>with your goals.</a:t>
            </a:r>
          </a:p>
          <a:p>
            <a:pPr marL="285750" indent="-285750">
              <a:spcAft>
                <a:spcPts val="900"/>
              </a:spcAft>
              <a:buFont typeface="Wingdings" panose="05000000000000000000" pitchFamily="2" charset="2"/>
              <a:buChar char="q"/>
            </a:pPr>
            <a:r>
              <a:rPr lang="en-US" sz="1600" b="1" noProof="0">
                <a:latin typeface="+mn-lt"/>
              </a:rPr>
              <a:t>Respect privacy</a:t>
            </a:r>
            <a:r>
              <a:rPr lang="en-US" sz="1600" noProof="0">
                <a:latin typeface="+mn-lt"/>
              </a:rPr>
              <a:t>—avoid sharing sensitive or personal data with AI tools</a:t>
            </a:r>
          </a:p>
          <a:p>
            <a:pPr marL="285750" indent="-285750">
              <a:spcAft>
                <a:spcPts val="900"/>
              </a:spcAft>
              <a:buFont typeface="Wingdings" panose="05000000000000000000" pitchFamily="2" charset="2"/>
              <a:buChar char="q"/>
            </a:pPr>
            <a:r>
              <a:rPr lang="en-US" sz="1600" b="1" noProof="0">
                <a:latin typeface="+mn-lt"/>
              </a:rPr>
              <a:t>Be transparent</a:t>
            </a:r>
            <a:r>
              <a:rPr lang="en-US" sz="1600" noProof="0">
                <a:latin typeface="+mn-lt"/>
              </a:rPr>
              <a:t>—disclose AI-generated content in professional or public use.</a:t>
            </a:r>
          </a:p>
        </p:txBody>
      </p:sp>
      <p:sp>
        <p:nvSpPr>
          <p:cNvPr id="21" name="TextBox 20">
            <a:extLst>
              <a:ext uri="{FF2B5EF4-FFF2-40B4-BE49-F238E27FC236}">
                <a16:creationId xmlns:a16="http://schemas.microsoft.com/office/drawing/2014/main" id="{33D8E79D-8A7B-9170-77CF-17F30728AAF4}"/>
              </a:ext>
            </a:extLst>
          </p:cNvPr>
          <p:cNvSpPr txBox="1"/>
          <p:nvPr/>
        </p:nvSpPr>
        <p:spPr>
          <a:xfrm>
            <a:off x="5552855" y="1846246"/>
            <a:ext cx="4207833" cy="369332"/>
          </a:xfrm>
          <a:prstGeom prst="rect">
            <a:avLst/>
          </a:prstGeom>
          <a:noFill/>
        </p:spPr>
        <p:txBody>
          <a:bodyPr wrap="square">
            <a:spAutoFit/>
          </a:bodyPr>
          <a:lstStyle/>
          <a:p>
            <a:r>
              <a:rPr lang="en-US" sz="1800" b="1" i="0" noProof="0">
                <a:solidFill>
                  <a:srgbClr val="161616"/>
                </a:solidFill>
                <a:effectLst/>
                <a:latin typeface="+mj-lt"/>
              </a:rPr>
              <a:t>Watch for common biases</a:t>
            </a:r>
            <a:r>
              <a:rPr lang="en-US" sz="1800" b="0" i="0" noProof="0">
                <a:solidFill>
                  <a:srgbClr val="161616"/>
                </a:solidFill>
                <a:effectLst/>
                <a:latin typeface="+mj-lt"/>
              </a:rPr>
              <a:t>:</a:t>
            </a:r>
            <a:endParaRPr lang="en-US" sz="1800" noProof="0">
              <a:latin typeface="+mj-lt"/>
            </a:endParaRPr>
          </a:p>
        </p:txBody>
      </p:sp>
      <p:sp>
        <p:nvSpPr>
          <p:cNvPr id="23" name="TextBox 22">
            <a:extLst>
              <a:ext uri="{FF2B5EF4-FFF2-40B4-BE49-F238E27FC236}">
                <a16:creationId xmlns:a16="http://schemas.microsoft.com/office/drawing/2014/main" id="{981EFC90-C4E6-D9D8-8527-95372BE33EA2}"/>
              </a:ext>
            </a:extLst>
          </p:cNvPr>
          <p:cNvSpPr txBox="1"/>
          <p:nvPr/>
        </p:nvSpPr>
        <p:spPr>
          <a:xfrm>
            <a:off x="5538748" y="2415962"/>
            <a:ext cx="6136661" cy="3585597"/>
          </a:xfrm>
          <a:prstGeom prst="rect">
            <a:avLst/>
          </a:prstGeom>
          <a:noFill/>
        </p:spPr>
        <p:txBody>
          <a:bodyPr wrap="square">
            <a:spAutoFit/>
          </a:bodyPr>
          <a:lstStyle/>
          <a:p>
            <a:pPr marL="285750" indent="-285750">
              <a:spcAft>
                <a:spcPts val="2600"/>
              </a:spcAft>
              <a:buFont typeface="Arial" panose="020B0604020202020204" pitchFamily="34" charset="0"/>
              <a:buChar char="•"/>
            </a:pPr>
            <a:r>
              <a:rPr lang="en-US" sz="1800" b="1" noProof="0"/>
              <a:t>Gender bias. </a:t>
            </a:r>
            <a:r>
              <a:rPr lang="en-US" sz="1800" noProof="0"/>
              <a:t>AI systems can perpetuate gender stereotypes if trained on biased data. </a:t>
            </a:r>
          </a:p>
          <a:p>
            <a:pPr marL="285750" indent="-285750">
              <a:spcAft>
                <a:spcPts val="2600"/>
              </a:spcAft>
              <a:buFont typeface="Arial" panose="020B0604020202020204" pitchFamily="34" charset="0"/>
              <a:buChar char="•"/>
            </a:pPr>
            <a:r>
              <a:rPr lang="en-US" sz="1800" b="1" noProof="0"/>
              <a:t>Racial bias. </a:t>
            </a:r>
            <a:r>
              <a:rPr lang="en-US" sz="1800" noProof="0"/>
              <a:t>AI systems can exhibit racial bias, leading to discriminatory outcomes. </a:t>
            </a:r>
          </a:p>
          <a:p>
            <a:pPr marL="285750" indent="-285750">
              <a:spcAft>
                <a:spcPts val="2600"/>
              </a:spcAft>
              <a:buFont typeface="Arial" panose="020B0604020202020204" pitchFamily="34" charset="0"/>
              <a:buChar char="•"/>
            </a:pPr>
            <a:r>
              <a:rPr lang="en-US" sz="1800" b="1" noProof="0"/>
              <a:t>Socioeconomic bias. </a:t>
            </a:r>
            <a:r>
              <a:rPr lang="en-US" sz="1800" noProof="0"/>
              <a:t>AI systems can favor individuals from higher socioeconomic backgrounds. </a:t>
            </a:r>
          </a:p>
          <a:p>
            <a:pPr marL="285750" indent="-285750">
              <a:spcAft>
                <a:spcPts val="2600"/>
              </a:spcAft>
              <a:buFont typeface="Arial" panose="020B0604020202020204" pitchFamily="34" charset="0"/>
              <a:buChar char="•"/>
            </a:pPr>
            <a:r>
              <a:rPr lang="en-US" sz="1800" b="1" noProof="0"/>
              <a:t>Confirmation bias. </a:t>
            </a:r>
            <a:r>
              <a:rPr lang="en-US" sz="1800" noProof="0"/>
              <a:t>AI models learn from existing patterns, so if the data is skewed, AI may reinforce one-sided perspectives. </a:t>
            </a:r>
          </a:p>
        </p:txBody>
      </p:sp>
      <p:pic>
        <p:nvPicPr>
          <p:cNvPr id="36" name="Picture 35">
            <a:extLst>
              <a:ext uri="{FF2B5EF4-FFF2-40B4-BE49-F238E27FC236}">
                <a16:creationId xmlns:a16="http://schemas.microsoft.com/office/drawing/2014/main" id="{99DCD87F-22D0-BA32-9EA4-D0F7B2CFB44D}"/>
              </a:ext>
              <a:ext uri="{C183D7F6-B498-43B3-948B-1728B52AA6E4}">
                <adec:decorative xmlns:adec="http://schemas.microsoft.com/office/drawing/2017/decorative" val="1"/>
              </a:ext>
            </a:extLst>
          </p:cNvPr>
          <p:cNvPicPr>
            <a:picLocks noChangeAspect="1"/>
          </p:cNvPicPr>
          <p:nvPr/>
        </p:nvPicPr>
        <p:blipFill>
          <a:blip r:embed="rId4"/>
          <a:srcRect r="49252"/>
          <a:stretch/>
        </p:blipFill>
        <p:spPr>
          <a:xfrm rot="5400000">
            <a:off x="11095865" y="5842804"/>
            <a:ext cx="1082829" cy="966093"/>
          </a:xfrm>
          <a:prstGeom prst="rect">
            <a:avLst/>
          </a:prstGeom>
        </p:spPr>
      </p:pic>
    </p:spTree>
    <p:extLst>
      <p:ext uri="{BB962C8B-B14F-4D97-AF65-F5344CB8AC3E}">
        <p14:creationId xmlns:p14="http://schemas.microsoft.com/office/powerpoint/2010/main" val="3626669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377BE-742E-4E85-3C52-9751C443F4DF}"/>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2A492ACD-6056-6189-0647-9D71D24765A8}"/>
              </a:ext>
            </a:extLst>
          </p:cNvPr>
          <p:cNvSpPr>
            <a:spLocks noGrp="1"/>
          </p:cNvSpPr>
          <p:nvPr>
            <p:ph type="title"/>
          </p:nvPr>
        </p:nvSpPr>
        <p:spPr>
          <a:xfrm>
            <a:off x="586740" y="455544"/>
            <a:ext cx="11018520" cy="553998"/>
          </a:xfrm>
        </p:spPr>
        <p:txBody>
          <a:bodyPr/>
          <a:lstStyle/>
          <a:p>
            <a:r>
              <a:rPr lang="en-US" noProof="0"/>
              <a:t>Building your small, easy AI habits</a:t>
            </a:r>
          </a:p>
        </p:txBody>
      </p:sp>
      <p:pic>
        <p:nvPicPr>
          <p:cNvPr id="17" name="Picture 16">
            <a:extLst>
              <a:ext uri="{FF2B5EF4-FFF2-40B4-BE49-F238E27FC236}">
                <a16:creationId xmlns:a16="http://schemas.microsoft.com/office/drawing/2014/main" id="{1FADAA74-531D-57CA-D062-183516DD62CF}"/>
              </a:ext>
              <a:ext uri="{C183D7F6-B498-43B3-948B-1728B52AA6E4}">
                <adec:decorative xmlns:adec="http://schemas.microsoft.com/office/drawing/2017/decorative" val="1"/>
              </a:ext>
            </a:extLst>
          </p:cNvPr>
          <p:cNvPicPr>
            <a:picLocks noChangeAspect="1"/>
          </p:cNvPicPr>
          <p:nvPr/>
        </p:nvPicPr>
        <p:blipFill>
          <a:blip r:embed="rId4"/>
          <a:srcRect r="42741"/>
          <a:stretch/>
        </p:blipFill>
        <p:spPr>
          <a:xfrm>
            <a:off x="10517650" y="249484"/>
            <a:ext cx="1674350" cy="1323975"/>
          </a:xfrm>
          <a:prstGeom prst="rect">
            <a:avLst/>
          </a:prstGeom>
        </p:spPr>
      </p:pic>
      <p:pic>
        <p:nvPicPr>
          <p:cNvPr id="7" name="Graphic 6" descr="Daily calendar outline">
            <a:extLst>
              <a:ext uri="{FF2B5EF4-FFF2-40B4-BE49-F238E27FC236}">
                <a16:creationId xmlns:a16="http://schemas.microsoft.com/office/drawing/2014/main" id="{E73EB69B-FD61-8AD7-A64B-AE609CA03E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6740" y="1410290"/>
            <a:ext cx="914400" cy="914400"/>
          </a:xfrm>
          <a:prstGeom prst="rect">
            <a:avLst/>
          </a:prstGeom>
        </p:spPr>
      </p:pic>
      <p:sp>
        <p:nvSpPr>
          <p:cNvPr id="4" name="TextBox 3">
            <a:extLst>
              <a:ext uri="{FF2B5EF4-FFF2-40B4-BE49-F238E27FC236}">
                <a16:creationId xmlns:a16="http://schemas.microsoft.com/office/drawing/2014/main" id="{A56E9867-F450-6897-D2C9-B59B8E8C938B}"/>
              </a:ext>
            </a:extLst>
          </p:cNvPr>
          <p:cNvSpPr txBox="1"/>
          <p:nvPr/>
        </p:nvSpPr>
        <p:spPr>
          <a:xfrm>
            <a:off x="605789" y="2315755"/>
            <a:ext cx="3009769" cy="523220"/>
          </a:xfrm>
          <a:prstGeom prst="rect">
            <a:avLst/>
          </a:prstGeom>
          <a:noFill/>
        </p:spPr>
        <p:txBody>
          <a:bodyPr wrap="square">
            <a:spAutoFit/>
          </a:bodyPr>
          <a:lstStyle/>
          <a:p>
            <a:pPr defTabSz="1371600">
              <a:tabLst>
                <a:tab pos="1371600" algn="l"/>
              </a:tabLst>
              <a:defRPr/>
            </a:pPr>
            <a:r>
              <a:rPr lang="en-US" sz="28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Action planning</a:t>
            </a:r>
          </a:p>
        </p:txBody>
      </p:sp>
      <p:pic>
        <p:nvPicPr>
          <p:cNvPr id="26" name="Picture 25">
            <a:extLst>
              <a:ext uri="{FF2B5EF4-FFF2-40B4-BE49-F238E27FC236}">
                <a16:creationId xmlns:a16="http://schemas.microsoft.com/office/drawing/2014/main" id="{768884A8-7A04-2B15-78D8-C791022C4E5D}"/>
              </a:ext>
              <a:ext uri="{C183D7F6-B498-43B3-948B-1728B52AA6E4}">
                <adec:decorative xmlns:adec="http://schemas.microsoft.com/office/drawing/2017/decorative" val="1"/>
              </a:ext>
            </a:extLst>
          </p:cNvPr>
          <p:cNvPicPr>
            <a:picLocks noChangeAspect="1"/>
          </p:cNvPicPr>
          <p:nvPr/>
        </p:nvPicPr>
        <p:blipFill>
          <a:blip r:embed="rId7"/>
          <a:srcRect r="35897"/>
          <a:stretch/>
        </p:blipFill>
        <p:spPr>
          <a:xfrm flipH="1">
            <a:off x="0" y="3467100"/>
            <a:ext cx="1724025" cy="3390900"/>
          </a:xfrm>
          <a:prstGeom prst="rect">
            <a:avLst/>
          </a:prstGeom>
        </p:spPr>
      </p:pic>
      <p:pic>
        <p:nvPicPr>
          <p:cNvPr id="32" name="Picture 31">
            <a:extLst>
              <a:ext uri="{FF2B5EF4-FFF2-40B4-BE49-F238E27FC236}">
                <a16:creationId xmlns:a16="http://schemas.microsoft.com/office/drawing/2014/main" id="{98CA2AE8-13A7-BCA9-5A02-5EACFFCDF4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62923" y="5486400"/>
            <a:ext cx="2095500" cy="1371600"/>
          </a:xfrm>
          <a:prstGeom prst="rect">
            <a:avLst/>
          </a:prstGeom>
        </p:spPr>
      </p:pic>
      <p:sp>
        <p:nvSpPr>
          <p:cNvPr id="1050" name="2. Slide Title">
            <a:extLst>
              <a:ext uri="{FF2B5EF4-FFF2-40B4-BE49-F238E27FC236}">
                <a16:creationId xmlns:a16="http://schemas.microsoft.com/office/drawing/2014/main" id="{7D10C153-5BF8-1A7E-C4F2-A0C1ACFA5FF2}"/>
              </a:ext>
            </a:extLst>
          </p:cNvPr>
          <p:cNvSpPr txBox="1">
            <a:spLocks/>
          </p:cNvSpPr>
          <p:nvPr>
            <p:custDataLst>
              <p:tags r:id="rId1"/>
            </p:custDataLst>
          </p:nvPr>
        </p:nvSpPr>
        <p:spPr>
          <a:xfrm>
            <a:off x="4076699" y="1688922"/>
            <a:ext cx="8220076"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en-US" sz="2000" b="1" i="0" u="none" strike="noStrike" kern="1200" cap="none" spc="0" normalizeH="0" baseline="0" noProof="0">
                <a:ln w="6350" cap="flat">
                  <a:noFill/>
                  <a:miter lim="800000"/>
                </a:ln>
                <a:effectLst/>
                <a:uLnTx/>
                <a:uFillTx/>
                <a:ea typeface="+mj-ea"/>
                <a:cs typeface="+mj-cs"/>
              </a:rPr>
              <a:t>What’s one AI habit you will start tomorrow?</a:t>
            </a:r>
          </a:p>
        </p:txBody>
      </p:sp>
      <p:sp>
        <p:nvSpPr>
          <p:cNvPr id="20" name="TextBox 19">
            <a:extLst>
              <a:ext uri="{FF2B5EF4-FFF2-40B4-BE49-F238E27FC236}">
                <a16:creationId xmlns:a16="http://schemas.microsoft.com/office/drawing/2014/main" id="{CBACADC9-F4EF-67AF-F5D9-200EC9AA36D0}"/>
              </a:ext>
            </a:extLst>
          </p:cNvPr>
          <p:cNvSpPr txBox="1"/>
          <p:nvPr/>
        </p:nvSpPr>
        <p:spPr>
          <a:xfrm>
            <a:off x="4029267" y="2368705"/>
            <a:ext cx="423576" cy="523220"/>
          </a:xfrm>
          <a:prstGeom prst="rect">
            <a:avLst/>
          </a:prstGeom>
          <a:noFill/>
        </p:spPr>
        <p:txBody>
          <a:bodyPr wrap="square">
            <a:spAutoFit/>
          </a:bodyPr>
          <a:lstStyle/>
          <a:p>
            <a:pPr defTabSz="1371600">
              <a:tabLst>
                <a:tab pos="1371600" algn="l"/>
              </a:tabLst>
              <a:defRPr/>
            </a:pPr>
            <a:r>
              <a:rPr lang="en-US" sz="28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21" name="TextBox 20">
            <a:extLst>
              <a:ext uri="{FF2B5EF4-FFF2-40B4-BE49-F238E27FC236}">
                <a16:creationId xmlns:a16="http://schemas.microsoft.com/office/drawing/2014/main" id="{91B6EFBE-70D8-3AE8-7FE1-337D821BE956}"/>
              </a:ext>
            </a:extLst>
          </p:cNvPr>
          <p:cNvSpPr txBox="1"/>
          <p:nvPr/>
        </p:nvSpPr>
        <p:spPr>
          <a:xfrm>
            <a:off x="4029267" y="3309865"/>
            <a:ext cx="423576" cy="523220"/>
          </a:xfrm>
          <a:prstGeom prst="rect">
            <a:avLst/>
          </a:prstGeom>
          <a:noFill/>
        </p:spPr>
        <p:txBody>
          <a:bodyPr wrap="square">
            <a:spAutoFit/>
          </a:bodyPr>
          <a:lstStyle/>
          <a:p>
            <a:pPr defTabSz="1371600">
              <a:tabLst>
                <a:tab pos="1371600" algn="l"/>
              </a:tabLst>
              <a:defRPr/>
            </a:pPr>
            <a:r>
              <a:rPr lang="en-US" sz="28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22" name="TextBox 21">
            <a:extLst>
              <a:ext uri="{FF2B5EF4-FFF2-40B4-BE49-F238E27FC236}">
                <a16:creationId xmlns:a16="http://schemas.microsoft.com/office/drawing/2014/main" id="{CA6F4EE1-F9B4-D6B9-D496-A679A9B9742C}"/>
              </a:ext>
            </a:extLst>
          </p:cNvPr>
          <p:cNvSpPr txBox="1"/>
          <p:nvPr/>
        </p:nvSpPr>
        <p:spPr>
          <a:xfrm>
            <a:off x="4029267" y="4273233"/>
            <a:ext cx="423576" cy="523220"/>
          </a:xfrm>
          <a:prstGeom prst="rect">
            <a:avLst/>
          </a:prstGeom>
          <a:noFill/>
        </p:spPr>
        <p:txBody>
          <a:bodyPr wrap="square">
            <a:spAutoFit/>
          </a:bodyPr>
          <a:lstStyle/>
          <a:p>
            <a:pPr defTabSz="1371600">
              <a:tabLst>
                <a:tab pos="1371600" algn="l"/>
              </a:tabLst>
              <a:defRPr/>
            </a:pPr>
            <a:r>
              <a:rPr lang="en-US" sz="28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3</a:t>
            </a:r>
          </a:p>
        </p:txBody>
      </p:sp>
      <p:sp>
        <p:nvSpPr>
          <p:cNvPr id="24" name="TextBox 23">
            <a:extLst>
              <a:ext uri="{FF2B5EF4-FFF2-40B4-BE49-F238E27FC236}">
                <a16:creationId xmlns:a16="http://schemas.microsoft.com/office/drawing/2014/main" id="{D6538F52-058A-C234-2198-44BABCB8D73B}"/>
              </a:ext>
            </a:extLst>
          </p:cNvPr>
          <p:cNvSpPr txBox="1"/>
          <p:nvPr/>
        </p:nvSpPr>
        <p:spPr>
          <a:xfrm>
            <a:off x="4452843" y="2315755"/>
            <a:ext cx="7210426" cy="2605842"/>
          </a:xfrm>
          <a:prstGeom prst="rect">
            <a:avLst/>
          </a:prstGeom>
          <a:noFill/>
        </p:spPr>
        <p:txBody>
          <a:bodyPr wrap="square">
            <a:spAutoFit/>
          </a:bodyPr>
          <a:lstStyle/>
          <a:p>
            <a:pPr>
              <a:spcAft>
                <a:spcPts val="2600"/>
              </a:spcAft>
            </a:pPr>
            <a:r>
              <a:rPr lang="en-US" sz="2000" noProof="0">
                <a:latin typeface="+mj-lt"/>
              </a:rPr>
              <a:t>What’s one AI-powered task you want to try daily? </a:t>
            </a:r>
            <a:br>
              <a:rPr lang="en-US" sz="2000" noProof="0"/>
            </a:br>
            <a:r>
              <a:rPr lang="en-US" sz="2000" noProof="0"/>
              <a:t>(e.g., summarizing emails, drafting content)</a:t>
            </a:r>
          </a:p>
          <a:p>
            <a:pPr>
              <a:spcAft>
                <a:spcPts val="2600"/>
              </a:spcAft>
            </a:pPr>
            <a:r>
              <a:rPr lang="en-US" sz="2000" noProof="0">
                <a:latin typeface="+mj-lt"/>
              </a:rPr>
              <a:t>How will you integrate it into your routine? </a:t>
            </a:r>
            <a:br>
              <a:rPr lang="en-US" sz="2000" noProof="0">
                <a:latin typeface="+mj-lt"/>
              </a:rPr>
            </a:br>
            <a:r>
              <a:rPr lang="en-US" sz="2000" noProof="0"/>
              <a:t>(e.g., after checking emails, using AI to summarize key points)</a:t>
            </a:r>
          </a:p>
          <a:p>
            <a:pPr>
              <a:spcAft>
                <a:spcPts val="2600"/>
              </a:spcAft>
            </a:pPr>
            <a:r>
              <a:rPr lang="en-US" sz="2000" noProof="0">
                <a:latin typeface="+mj-lt"/>
              </a:rPr>
              <a:t>How will you stay on track with your AI habit?</a:t>
            </a:r>
            <a:br>
              <a:rPr lang="en-US" sz="2000" noProof="0">
                <a:latin typeface="+mj-lt"/>
              </a:rPr>
            </a:br>
            <a:r>
              <a:rPr lang="en-US" sz="2000" noProof="0"/>
              <a:t>(e.g., setting reminders, refining prompts, sharing insights)</a:t>
            </a:r>
          </a:p>
        </p:txBody>
      </p:sp>
      <p:sp>
        <p:nvSpPr>
          <p:cNvPr id="8" name="Rectangle 7">
            <a:extLst>
              <a:ext uri="{FF2B5EF4-FFF2-40B4-BE49-F238E27FC236}">
                <a16:creationId xmlns:a16="http://schemas.microsoft.com/office/drawing/2014/main" id="{144856A3-473F-1861-80D8-2C480EAB2379}"/>
              </a:ext>
            </a:extLst>
          </p:cNvPr>
          <p:cNvSpPr/>
          <p:nvPr/>
        </p:nvSpPr>
        <p:spPr bwMode="auto">
          <a:xfrm>
            <a:off x="4076698" y="5338587"/>
            <a:ext cx="7528561" cy="891657"/>
          </a:xfrm>
          <a:prstGeom prst="rect">
            <a:avLst/>
          </a:prstGeom>
          <a:solidFill>
            <a:srgbClr val="D7D2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n-US" sz="2000" b="1" noProof="0">
                <a:solidFill>
                  <a:schemeClr val="tx1"/>
                </a:solidFill>
              </a:rPr>
              <a:t>Pro Tip: </a:t>
            </a:r>
            <a:r>
              <a:rPr lang="en-US" sz="2000" noProof="0">
                <a:solidFill>
                  <a:schemeClr val="tx1"/>
                </a:solidFill>
              </a:rPr>
              <a:t>Write your AI habit on a sticky note📌, </a:t>
            </a:r>
          </a:p>
          <a:p>
            <a:pPr algn="ctr"/>
            <a:r>
              <a:rPr lang="en-US" sz="2000" noProof="0">
                <a:solidFill>
                  <a:schemeClr val="tx1"/>
                </a:solidFill>
              </a:rPr>
              <a:t>set a reminder⏰ or find an accountability buddy👥!</a:t>
            </a:r>
          </a:p>
        </p:txBody>
      </p:sp>
      <p:pic>
        <p:nvPicPr>
          <p:cNvPr id="13" name="Graphic 12" descr="Lights On outline">
            <a:extLst>
              <a:ext uri="{FF2B5EF4-FFF2-40B4-BE49-F238E27FC236}">
                <a16:creationId xmlns:a16="http://schemas.microsoft.com/office/drawing/2014/main" id="{287B104A-2C8E-F505-E13E-3CBEA579D75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99791" y="5514158"/>
            <a:ext cx="506104" cy="551539"/>
          </a:xfrm>
          <a:prstGeom prst="rect">
            <a:avLst/>
          </a:prstGeom>
        </p:spPr>
      </p:pic>
    </p:spTree>
    <p:extLst>
      <p:ext uri="{BB962C8B-B14F-4D97-AF65-F5344CB8AC3E}">
        <p14:creationId xmlns:p14="http://schemas.microsoft.com/office/powerpoint/2010/main" val="375133303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C25B6-F071-471B-1726-40FE1A1334C3}"/>
            </a:ext>
          </a:extLst>
        </p:cNvPr>
        <p:cNvGrpSpPr/>
        <p:nvPr/>
      </p:nvGrpSpPr>
      <p:grpSpPr>
        <a:xfrm>
          <a:off x="0" y="0"/>
          <a:ext cx="0" cy="0"/>
          <a:chOff x="0" y="0"/>
          <a:chExt cx="0" cy="0"/>
        </a:xfrm>
      </p:grpSpPr>
      <p:sp>
        <p:nvSpPr>
          <p:cNvPr id="8" name="Title 16">
            <a:extLst>
              <a:ext uri="{FF2B5EF4-FFF2-40B4-BE49-F238E27FC236}">
                <a16:creationId xmlns:a16="http://schemas.microsoft.com/office/drawing/2014/main" id="{5F78CA91-927C-12D0-DB04-047C98B028BA}"/>
              </a:ext>
            </a:extLst>
          </p:cNvPr>
          <p:cNvSpPr>
            <a:spLocks noGrp="1"/>
          </p:cNvSpPr>
          <p:nvPr>
            <p:ph type="title"/>
          </p:nvPr>
        </p:nvSpPr>
        <p:spPr>
          <a:xfrm>
            <a:off x="588263" y="688519"/>
            <a:ext cx="11018520" cy="553998"/>
          </a:xfrm>
        </p:spPr>
        <p:txBody>
          <a:bodyPr tIns="0" rIns="0" bIns="0">
            <a:noAutofit/>
          </a:bodyPr>
          <a:lstStyle/>
          <a:p>
            <a:r>
              <a:rPr lang="en-US" noProof="0"/>
              <a:t>Together, we have discussed:</a:t>
            </a:r>
            <a:endParaRPr lang="en-US" sz="4400" noProof="0">
              <a:highlight>
                <a:srgbClr val="FFFF00"/>
              </a:highlight>
            </a:endParaRPr>
          </a:p>
        </p:txBody>
      </p:sp>
      <p:sp>
        <p:nvSpPr>
          <p:cNvPr id="2" name="Text Placeholder 2">
            <a:extLst>
              <a:ext uri="{FF2B5EF4-FFF2-40B4-BE49-F238E27FC236}">
                <a16:creationId xmlns:a16="http://schemas.microsoft.com/office/drawing/2014/main" id="{9179DE3F-E3D8-84FB-7F3A-F81027FB9495}"/>
              </a:ext>
            </a:extLst>
          </p:cNvPr>
          <p:cNvSpPr txBox="1">
            <a:spLocks/>
          </p:cNvSpPr>
          <p:nvPr/>
        </p:nvSpPr>
        <p:spPr>
          <a:xfrm>
            <a:off x="588263" y="1684428"/>
            <a:ext cx="1127648" cy="399350"/>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noProof="0"/>
              <a:t>7 min</a:t>
            </a:r>
          </a:p>
        </p:txBody>
      </p:sp>
      <p:sp>
        <p:nvSpPr>
          <p:cNvPr id="7" name="Text Placeholder 33">
            <a:extLst>
              <a:ext uri="{FF2B5EF4-FFF2-40B4-BE49-F238E27FC236}">
                <a16:creationId xmlns:a16="http://schemas.microsoft.com/office/drawing/2014/main" id="{E967055C-3EF2-1B40-749B-68BFCC1B70B8}"/>
              </a:ext>
            </a:extLst>
          </p:cNvPr>
          <p:cNvSpPr txBox="1">
            <a:spLocks/>
          </p:cNvSpPr>
          <p:nvPr/>
        </p:nvSpPr>
        <p:spPr>
          <a:xfrm>
            <a:off x="2212452" y="1687506"/>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n-US" sz="2400" noProof="0">
                <a:solidFill>
                  <a:schemeClr val="bg1"/>
                </a:solidFill>
                <a:latin typeface="+mj-lt"/>
                <a:cs typeface="Segoe UI" panose="020B0502040204020203" pitchFamily="34" charset="0"/>
              </a:rPr>
              <a:t>Welcome &amp; Unlock your AI mindset</a:t>
            </a:r>
          </a:p>
        </p:txBody>
      </p:sp>
      <p:sp>
        <p:nvSpPr>
          <p:cNvPr id="9" name="Text Placeholder 2">
            <a:extLst>
              <a:ext uri="{FF2B5EF4-FFF2-40B4-BE49-F238E27FC236}">
                <a16:creationId xmlns:a16="http://schemas.microsoft.com/office/drawing/2014/main" id="{DEE10A44-EA51-7437-19AA-72E3FA42870B}"/>
              </a:ext>
            </a:extLst>
          </p:cNvPr>
          <p:cNvSpPr txBox="1">
            <a:spLocks/>
          </p:cNvSpPr>
          <p:nvPr/>
        </p:nvSpPr>
        <p:spPr>
          <a:xfrm>
            <a:off x="588262" y="2698243"/>
            <a:ext cx="1127647"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noProof="0"/>
              <a:t>6 min</a:t>
            </a:r>
          </a:p>
        </p:txBody>
      </p:sp>
      <p:sp>
        <p:nvSpPr>
          <p:cNvPr id="3" name="Text Placeholder 33">
            <a:extLst>
              <a:ext uri="{FF2B5EF4-FFF2-40B4-BE49-F238E27FC236}">
                <a16:creationId xmlns:a16="http://schemas.microsoft.com/office/drawing/2014/main" id="{932A7073-8BB8-B86B-148C-19CF6BE22366}"/>
              </a:ext>
            </a:extLst>
          </p:cNvPr>
          <p:cNvSpPr txBox="1">
            <a:spLocks/>
          </p:cNvSpPr>
          <p:nvPr/>
        </p:nvSpPr>
        <p:spPr>
          <a:xfrm>
            <a:off x="2212452" y="2684669"/>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n-US" sz="2400" noProof="0">
                <a:solidFill>
                  <a:schemeClr val="bg1"/>
                </a:solidFill>
                <a:latin typeface="+mj-lt"/>
                <a:cs typeface="Segoe UI" panose="020B0502040204020203" pitchFamily="34" charset="0"/>
              </a:rPr>
              <a:t>Meet your AI work buddy</a:t>
            </a:r>
            <a:r>
              <a:rPr lang="en-US" sz="2400" noProof="0">
                <a:solidFill>
                  <a:schemeClr val="bg1"/>
                </a:solidFill>
                <a:cs typeface="Segoe UI" panose="020B0502040204020203" pitchFamily="34" charset="0"/>
              </a:rPr>
              <a:t>: How AI can help you</a:t>
            </a:r>
          </a:p>
        </p:txBody>
      </p:sp>
      <p:sp>
        <p:nvSpPr>
          <p:cNvPr id="11" name="Text Placeholder 2">
            <a:extLst>
              <a:ext uri="{FF2B5EF4-FFF2-40B4-BE49-F238E27FC236}">
                <a16:creationId xmlns:a16="http://schemas.microsoft.com/office/drawing/2014/main" id="{5C05510B-AABB-03EC-AD7C-871110BD545E}"/>
              </a:ext>
            </a:extLst>
          </p:cNvPr>
          <p:cNvSpPr txBox="1">
            <a:spLocks/>
          </p:cNvSpPr>
          <p:nvPr/>
        </p:nvSpPr>
        <p:spPr>
          <a:xfrm>
            <a:off x="588262" y="3666999"/>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noProof="0"/>
              <a:t>15 min</a:t>
            </a:r>
          </a:p>
        </p:txBody>
      </p:sp>
      <p:sp>
        <p:nvSpPr>
          <p:cNvPr id="10" name="Text Placeholder 33">
            <a:extLst>
              <a:ext uri="{FF2B5EF4-FFF2-40B4-BE49-F238E27FC236}">
                <a16:creationId xmlns:a16="http://schemas.microsoft.com/office/drawing/2014/main" id="{B099D34D-B51C-8EDD-6309-AC90AD1B847A}"/>
              </a:ext>
            </a:extLst>
          </p:cNvPr>
          <p:cNvSpPr txBox="1">
            <a:spLocks/>
          </p:cNvSpPr>
          <p:nvPr/>
        </p:nvSpPr>
        <p:spPr>
          <a:xfrm>
            <a:off x="2212451" y="3653425"/>
            <a:ext cx="981021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n-US" sz="2400" noProof="0">
                <a:solidFill>
                  <a:schemeClr val="bg1"/>
                </a:solidFill>
                <a:latin typeface="+mj-lt"/>
                <a:cs typeface="Segoe UI" panose="020B0502040204020203" pitchFamily="34" charset="0"/>
              </a:rPr>
              <a:t>Solve real-life work problems with AI</a:t>
            </a:r>
            <a:r>
              <a:rPr lang="en-US" sz="2400" noProof="0">
                <a:solidFill>
                  <a:schemeClr val="bg1"/>
                </a:solidFill>
                <a:cs typeface="Segoe UI" panose="020B0502040204020203" pitchFamily="34" charset="0"/>
              </a:rPr>
              <a:t>: Discover your AI Kickstarter</a:t>
            </a:r>
          </a:p>
        </p:txBody>
      </p:sp>
      <p:sp>
        <p:nvSpPr>
          <p:cNvPr id="4" name="Text Placeholder 2">
            <a:extLst>
              <a:ext uri="{FF2B5EF4-FFF2-40B4-BE49-F238E27FC236}">
                <a16:creationId xmlns:a16="http://schemas.microsoft.com/office/drawing/2014/main" id="{5FDD3335-B6A7-39C8-7BB3-84A63928C301}"/>
              </a:ext>
            </a:extLst>
          </p:cNvPr>
          <p:cNvSpPr txBox="1">
            <a:spLocks/>
          </p:cNvSpPr>
          <p:nvPr/>
        </p:nvSpPr>
        <p:spPr>
          <a:xfrm>
            <a:off x="588262" y="4604273"/>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noProof="0"/>
              <a:t>12 min</a:t>
            </a:r>
          </a:p>
        </p:txBody>
      </p:sp>
      <p:sp>
        <p:nvSpPr>
          <p:cNvPr id="12" name="Text Placeholder 33">
            <a:extLst>
              <a:ext uri="{FF2B5EF4-FFF2-40B4-BE49-F238E27FC236}">
                <a16:creationId xmlns:a16="http://schemas.microsoft.com/office/drawing/2014/main" id="{68C58281-E12E-7BB7-4F79-219136307778}"/>
              </a:ext>
            </a:extLst>
          </p:cNvPr>
          <p:cNvSpPr txBox="1">
            <a:spLocks/>
          </p:cNvSpPr>
          <p:nvPr/>
        </p:nvSpPr>
        <p:spPr>
          <a:xfrm>
            <a:off x="2212451" y="4590699"/>
            <a:ext cx="10595987" cy="369332"/>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en-US" sz="2400" noProof="0">
                <a:solidFill>
                  <a:schemeClr val="bg1"/>
                </a:solidFill>
                <a:latin typeface="+mj-lt"/>
                <a:cs typeface="Segoe UI" panose="020B0502040204020203" pitchFamily="34" charset="0"/>
              </a:rPr>
              <a:t>Practice basic prompts </a:t>
            </a:r>
            <a:r>
              <a:rPr lang="en-US" sz="2400" noProof="0">
                <a:solidFill>
                  <a:schemeClr val="bg1"/>
                </a:solidFill>
                <a:cs typeface="Segoe UI" panose="020B0502040204020203" pitchFamily="34" charset="0"/>
              </a:rPr>
              <a:t>with a mini exercise </a:t>
            </a:r>
          </a:p>
        </p:txBody>
      </p:sp>
      <p:sp>
        <p:nvSpPr>
          <p:cNvPr id="6" name="Text Placeholder 2">
            <a:extLst>
              <a:ext uri="{FF2B5EF4-FFF2-40B4-BE49-F238E27FC236}">
                <a16:creationId xmlns:a16="http://schemas.microsoft.com/office/drawing/2014/main" id="{2934B58A-BA64-4503-F7F7-6F46C6BEFC86}"/>
              </a:ext>
            </a:extLst>
          </p:cNvPr>
          <p:cNvSpPr txBox="1">
            <a:spLocks/>
          </p:cNvSpPr>
          <p:nvPr/>
        </p:nvSpPr>
        <p:spPr>
          <a:xfrm>
            <a:off x="588262" y="5608625"/>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noProof="0"/>
              <a:t>10 min</a:t>
            </a:r>
          </a:p>
        </p:txBody>
      </p:sp>
      <p:sp>
        <p:nvSpPr>
          <p:cNvPr id="5" name="Text Placeholder 33">
            <a:extLst>
              <a:ext uri="{FF2B5EF4-FFF2-40B4-BE49-F238E27FC236}">
                <a16:creationId xmlns:a16="http://schemas.microsoft.com/office/drawing/2014/main" id="{1213F791-DEA6-3BB3-2420-38083CBEAA05}"/>
              </a:ext>
            </a:extLst>
          </p:cNvPr>
          <p:cNvSpPr txBox="1">
            <a:spLocks/>
          </p:cNvSpPr>
          <p:nvPr/>
        </p:nvSpPr>
        <p:spPr>
          <a:xfrm>
            <a:off x="2212451" y="5585553"/>
            <a:ext cx="10595987" cy="369332"/>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en-US" sz="2400" noProof="0">
                <a:solidFill>
                  <a:schemeClr val="bg1"/>
                </a:solidFill>
                <a:latin typeface="+mj-lt"/>
                <a:cs typeface="Segoe UI" panose="020B0502040204020203" pitchFamily="34" charset="0"/>
              </a:rPr>
              <a:t>Plan small, easy actions: </a:t>
            </a:r>
            <a:r>
              <a:rPr lang="en-US" sz="2400" noProof="0">
                <a:solidFill>
                  <a:schemeClr val="bg1"/>
                </a:solidFill>
                <a:cs typeface="Segoe UI" panose="020B0502040204020203" pitchFamily="34" charset="0"/>
              </a:rPr>
              <a:t>Quick wins to work smarter</a:t>
            </a:r>
          </a:p>
        </p:txBody>
      </p:sp>
    </p:spTree>
    <p:extLst>
      <p:ext uri="{BB962C8B-B14F-4D97-AF65-F5344CB8AC3E}">
        <p14:creationId xmlns:p14="http://schemas.microsoft.com/office/powerpoint/2010/main" val="2949081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9B6B9-5DC3-02C5-A97F-D671F7799E86}"/>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54E6DE34-F49D-2C16-DEE1-4E6558020B0E}"/>
              </a:ext>
              <a:ext uri="{C183D7F6-B498-43B3-948B-1728B52AA6E4}">
                <adec:decorative xmlns:adec="http://schemas.microsoft.com/office/drawing/2017/decorative" val="1"/>
              </a:ext>
            </a:extLst>
          </p:cNvPr>
          <p:cNvPicPr>
            <a:picLocks noChangeAspect="1"/>
          </p:cNvPicPr>
          <p:nvPr/>
        </p:nvPicPr>
        <p:blipFill>
          <a:blip r:embed="rId3"/>
          <a:srcRect r="42741"/>
          <a:stretch/>
        </p:blipFill>
        <p:spPr>
          <a:xfrm rot="16200000">
            <a:off x="138404" y="175188"/>
            <a:ext cx="1674350" cy="1323975"/>
          </a:xfrm>
          <a:prstGeom prst="rect">
            <a:avLst/>
          </a:prstGeom>
        </p:spPr>
      </p:pic>
      <p:pic>
        <p:nvPicPr>
          <p:cNvPr id="20" name="Picture 19">
            <a:extLst>
              <a:ext uri="{FF2B5EF4-FFF2-40B4-BE49-F238E27FC236}">
                <a16:creationId xmlns:a16="http://schemas.microsoft.com/office/drawing/2014/main" id="{FFCCF0E7-FC74-5FFB-8C54-0F7CBA3D7E8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rot="16200000" flipV="1">
            <a:off x="9656299" y="-645448"/>
            <a:ext cx="1917237" cy="3154166"/>
          </a:xfrm>
          <a:prstGeom prst="rect">
            <a:avLst/>
          </a:prstGeom>
        </p:spPr>
      </p:pic>
      <p:pic>
        <p:nvPicPr>
          <p:cNvPr id="19" name="Picture 18">
            <a:extLst>
              <a:ext uri="{FF2B5EF4-FFF2-40B4-BE49-F238E27FC236}">
                <a16:creationId xmlns:a16="http://schemas.microsoft.com/office/drawing/2014/main" id="{7EF166AF-3D93-DEDD-4B1F-9B2D0414041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rot="5400000">
            <a:off x="636844" y="5013245"/>
            <a:ext cx="1207911" cy="2481599"/>
          </a:xfrm>
          <a:prstGeom prst="rect">
            <a:avLst/>
          </a:prstGeom>
        </p:spPr>
      </p:pic>
      <p:sp>
        <p:nvSpPr>
          <p:cNvPr id="10" name="Title 16">
            <a:extLst>
              <a:ext uri="{FF2B5EF4-FFF2-40B4-BE49-F238E27FC236}">
                <a16:creationId xmlns:a16="http://schemas.microsoft.com/office/drawing/2014/main" id="{D6D23A80-43DB-A316-FF5D-30A3D7CB801F}"/>
              </a:ext>
            </a:extLst>
          </p:cNvPr>
          <p:cNvSpPr txBox="1">
            <a:spLocks/>
          </p:cNvSpPr>
          <p:nvPr/>
        </p:nvSpPr>
        <p:spPr>
          <a:xfrm>
            <a:off x="584201" y="2105966"/>
            <a:ext cx="4116552" cy="553998"/>
          </a:xfrm>
          <a:prstGeom prst="rect">
            <a:avLst/>
          </a:prstGeom>
          <a:noFill/>
        </p:spPr>
        <p:txBody>
          <a:bodyPr vert="horz" wrap="square" lIns="0" tIns="0" rIns="0" bIns="0" rtlCol="0" anchor="b" anchorCtr="0">
            <a:no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b="1">
                <a:latin typeface="Segoe UI Semibold"/>
                <a:cs typeface="Segoe UI Semibold"/>
              </a:rPr>
              <a:t>Congratulations</a:t>
            </a:r>
            <a:endParaRPr lang="en-US" sz="4800" b="1">
              <a:latin typeface="Segoe UI Semibold"/>
              <a:cs typeface="Segoe UI Semibold"/>
            </a:endParaRPr>
          </a:p>
        </p:txBody>
      </p:sp>
      <p:sp>
        <p:nvSpPr>
          <p:cNvPr id="12" name="Text Placeholder 33">
            <a:extLst>
              <a:ext uri="{FF2B5EF4-FFF2-40B4-BE49-F238E27FC236}">
                <a16:creationId xmlns:a16="http://schemas.microsoft.com/office/drawing/2014/main" id="{FA6C4C9F-CBF8-6EED-C4BC-45FA9897A67F}"/>
              </a:ext>
            </a:extLst>
          </p:cNvPr>
          <p:cNvSpPr txBox="1">
            <a:spLocks/>
          </p:cNvSpPr>
          <p:nvPr/>
        </p:nvSpPr>
        <p:spPr>
          <a:xfrm>
            <a:off x="584200" y="2834221"/>
            <a:ext cx="4118477"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n-US" sz="2400">
                <a:solidFill>
                  <a:srgbClr val="000000"/>
                </a:solidFill>
                <a:cs typeface="Segoe UI" panose="020B0502040204020203" pitchFamily="34" charset="0"/>
              </a:rPr>
              <a:t>You’ve achieved a new </a:t>
            </a:r>
            <a:br>
              <a:rPr lang="en-US" sz="2400">
                <a:solidFill>
                  <a:srgbClr val="000000"/>
                </a:solidFill>
                <a:cs typeface="Segoe UI" panose="020B0502040204020203" pitchFamily="34" charset="0"/>
              </a:rPr>
            </a:br>
            <a:r>
              <a:rPr lang="en-US" sz="2400">
                <a:solidFill>
                  <a:srgbClr val="000000"/>
                </a:solidFill>
                <a:cs typeface="Segoe UI" panose="020B0502040204020203" pitchFamily="34" charset="0"/>
              </a:rPr>
              <a:t>AI learning milestone</a:t>
            </a:r>
          </a:p>
        </p:txBody>
      </p:sp>
      <p:sp>
        <p:nvSpPr>
          <p:cNvPr id="13" name="Rectangle: Rounded Corners 4">
            <a:extLst>
              <a:ext uri="{FF2B5EF4-FFF2-40B4-BE49-F238E27FC236}">
                <a16:creationId xmlns:a16="http://schemas.microsoft.com/office/drawing/2014/main" id="{B559ED61-AB6D-A99D-34E8-A2E94208A044}"/>
              </a:ext>
              <a:ext uri="{C183D7F6-B498-43B3-948B-1728B52AA6E4}">
                <adec:decorative xmlns:adec="http://schemas.microsoft.com/office/drawing/2017/decorative" val="1"/>
              </a:ext>
            </a:extLst>
          </p:cNvPr>
          <p:cNvSpPr/>
          <p:nvPr/>
        </p:nvSpPr>
        <p:spPr>
          <a:xfrm>
            <a:off x="4894553" y="1004155"/>
            <a:ext cx="5932945" cy="4849691"/>
          </a:xfrm>
          <a:prstGeom prst="roundRect">
            <a:avLst>
              <a:gd name="adj" fmla="val 5240"/>
            </a:avLst>
          </a:prstGeom>
          <a:solidFill>
            <a:schemeClr val="tx1"/>
          </a:solidFill>
          <a:ln w="25400" cap="rnd" cmpd="sng" algn="ctr">
            <a:gradFill>
              <a:gsLst>
                <a:gs pos="0">
                  <a:schemeClr val="accent1"/>
                </a:gs>
                <a:gs pos="100000">
                  <a:schemeClr val="accent6"/>
                </a:gs>
                <a:gs pos="74000">
                  <a:srgbClr val="49C5B1"/>
                </a:gs>
              </a:gsLst>
              <a:lin ang="4080000" scaled="0"/>
            </a:gradFill>
            <a:prstDash val="solid"/>
            <a:miter lim="800000"/>
            <a:headEnd type="none" w="med" len="med"/>
            <a:tailEnd type="none" w="med" len="med"/>
          </a:ln>
          <a:effectLst/>
        </p:spPr>
        <p:txBody>
          <a:bodyPr lIns="91440" tIns="0" rIns="182880" bIns="0" rtlCol="0" anchor="ctr"/>
          <a:lstStyle/>
          <a:p>
            <a:pPr algn="ctr" defTabSz="932742">
              <a:lnSpc>
                <a:spcPct val="120000"/>
              </a:lnSpc>
              <a:spcBef>
                <a:spcPct val="20000"/>
              </a:spcBef>
              <a:buSzPct val="90000"/>
            </a:pPr>
            <a:endParaRPr lang="en-US">
              <a:solidFill>
                <a:srgbClr val="000000"/>
              </a:solidFill>
              <a:cs typeface="Segoe UI Semibold" panose="020B0702040204020203" pitchFamily="34" charset="0"/>
            </a:endParaRPr>
          </a:p>
        </p:txBody>
      </p:sp>
      <p:sp>
        <p:nvSpPr>
          <p:cNvPr id="17" name="Text Placeholder 2">
            <a:extLst>
              <a:ext uri="{FF2B5EF4-FFF2-40B4-BE49-F238E27FC236}">
                <a16:creationId xmlns:a16="http://schemas.microsoft.com/office/drawing/2014/main" id="{334701CE-698A-1A85-2683-59C622D6804E}"/>
              </a:ext>
            </a:extLst>
          </p:cNvPr>
          <p:cNvSpPr txBox="1">
            <a:spLocks/>
          </p:cNvSpPr>
          <p:nvPr/>
        </p:nvSpPr>
        <p:spPr>
          <a:xfrm>
            <a:off x="5234034" y="1621413"/>
            <a:ext cx="640080" cy="372201"/>
          </a:xfrm>
          <a:prstGeom prst="roundRect">
            <a:avLst>
              <a:gd name="adj" fmla="val 50000"/>
            </a:avLst>
          </a:prstGeom>
          <a:solidFill>
            <a:schemeClr val="accent1"/>
          </a:solidFill>
          <a:ln w="19050" cap="rnd" cmpd="sng" algn="ctr">
            <a:noFill/>
            <a:prstDash val="solid"/>
            <a:headEnd type="none" w="med" len="med"/>
            <a:tailEnd type="none" w="med" len="med"/>
          </a:ln>
          <a:effectLst>
            <a:outerShdw blurRad="63500" dist="63500" dir="27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600"/>
              </a:spcBef>
              <a:spcAft>
                <a:spcPts val="0"/>
              </a:spcAft>
              <a:buClrTx/>
              <a:buSzTx/>
              <a:buFontTx/>
              <a:buNone/>
              <a:tabLst/>
              <a:defRPr/>
            </a:pPr>
            <a:r>
              <a:rPr kumimoji="0" lang="en-US" sz="1600" i="0" u="none" strike="noStrike" kern="0" cap="none" spc="0" normalizeH="0" baseline="0" noProof="0">
                <a:ln>
                  <a:noFill/>
                </a:ln>
                <a:gradFill>
                  <a:gsLst>
                    <a:gs pos="1399">
                      <a:srgbClr val="FFFFFF"/>
                    </a:gs>
                    <a:gs pos="17000">
                      <a:srgbClr val="FFFFFF"/>
                    </a:gs>
                  </a:gsLst>
                  <a:path path="circle">
                    <a:fillToRect l="100000" t="100000"/>
                  </a:path>
                </a:gradFill>
                <a:effectLst/>
                <a:uLnTx/>
                <a:uFillTx/>
                <a:latin typeface="+mj-lt"/>
                <a:cs typeface="Segoe UI" panose="020B0502040204020203" pitchFamily="34" charset="0"/>
              </a:rPr>
              <a:t>1</a:t>
            </a:r>
          </a:p>
        </p:txBody>
      </p:sp>
      <p:sp>
        <p:nvSpPr>
          <p:cNvPr id="21" name="TextBox 20">
            <a:extLst>
              <a:ext uri="{FF2B5EF4-FFF2-40B4-BE49-F238E27FC236}">
                <a16:creationId xmlns:a16="http://schemas.microsoft.com/office/drawing/2014/main" id="{102C6E54-A940-8D09-05CC-6D2A9BA1DB4C}"/>
              </a:ext>
            </a:extLst>
          </p:cNvPr>
          <p:cNvSpPr txBox="1"/>
          <p:nvPr/>
        </p:nvSpPr>
        <p:spPr>
          <a:xfrm>
            <a:off x="6163039" y="1621413"/>
            <a:ext cx="4041162" cy="1692771"/>
          </a:xfrm>
          <a:prstGeom prst="rect">
            <a:avLst/>
          </a:prstGeom>
          <a:noFill/>
        </p:spPr>
        <p:txBody>
          <a:bodyPr wrap="square" lIns="0" tIns="0">
            <a:spAutoFit/>
          </a:bodyPr>
          <a:lstStyle/>
          <a:p>
            <a:pPr marL="0" lvl="1">
              <a:spcAft>
                <a:spcPts val="900"/>
              </a:spcAft>
              <a:buFont typeface="Wingdings" panose="05000000000000000000" pitchFamily="2" charset="2"/>
              <a:buNone/>
            </a:pPr>
            <a:r>
              <a:rPr lang="en-US" sz="2000" b="1">
                <a:solidFill>
                  <a:srgbClr val="000000"/>
                </a:solidFill>
                <a:cs typeface="Segoe UI" panose="020B0502040204020203" pitchFamily="34" charset="0"/>
              </a:rPr>
              <a:t>Confirm your participation</a:t>
            </a:r>
          </a:p>
          <a:p>
            <a:pPr marL="0" lvl="1">
              <a:spcAft>
                <a:spcPts val="900"/>
              </a:spcAft>
              <a:buFont typeface="Wingdings" panose="05000000000000000000" pitchFamily="2" charset="2"/>
              <a:buNone/>
            </a:pPr>
            <a:r>
              <a:rPr lang="en-US">
                <a:solidFill>
                  <a:srgbClr val="000000"/>
                </a:solidFill>
                <a:cs typeface="Segoe UI" panose="020B0502040204020203" pitchFamily="34" charset="0"/>
              </a:rPr>
              <a:t>Verify your involvement on the attestation page for the </a:t>
            </a:r>
            <a:r>
              <a:rPr lang="en-US">
                <a:solidFill>
                  <a:srgbClr val="000000"/>
                </a:solidFill>
                <a:latin typeface="Segoe UI Semibold"/>
                <a:cs typeface="Segoe UI" panose="020B0502040204020203" pitchFamily="34" charset="0"/>
              </a:rPr>
              <a:t>GUINNESS WORLD RECORDS</a:t>
            </a:r>
            <a:r>
              <a:rPr lang="en-US" baseline="30000">
                <a:solidFill>
                  <a:srgbClr val="000000"/>
                </a:solidFill>
                <a:latin typeface="Segoe UI Semibold"/>
                <a:cs typeface="Segoe UI" panose="020B0502040204020203" pitchFamily="34" charset="0"/>
              </a:rPr>
              <a:t>™</a:t>
            </a:r>
            <a:r>
              <a:rPr lang="en-US">
                <a:solidFill>
                  <a:srgbClr val="000000"/>
                </a:solidFill>
                <a:latin typeface="Segoe UI Semibold"/>
                <a:cs typeface="Segoe UI" panose="020B0502040204020203" pitchFamily="34" charset="0"/>
              </a:rPr>
              <a:t> </a:t>
            </a:r>
            <a:r>
              <a:rPr lang="en-US">
                <a:solidFill>
                  <a:srgbClr val="000000"/>
                </a:solidFill>
                <a:cs typeface="Segoe UI" panose="020B0502040204020203" pitchFamily="34" charset="0"/>
              </a:rPr>
              <a:t>title attempt</a:t>
            </a:r>
          </a:p>
          <a:p>
            <a:pPr marL="0" lvl="1">
              <a:spcAft>
                <a:spcPts val="900"/>
              </a:spcAft>
              <a:buFont typeface="Wingdings" panose="05000000000000000000" pitchFamily="2" charset="2"/>
              <a:buNone/>
            </a:pPr>
            <a:r>
              <a:rPr lang="en-US">
                <a:solidFill>
                  <a:srgbClr val="000000"/>
                </a:solidFill>
                <a:cs typeface="Segoe UI" panose="020B0502040204020203" pitchFamily="34" charset="0"/>
                <a:hlinkClick r:id="rId6"/>
              </a:rPr>
              <a:t>https://aka.ms/TrainingAffirmation</a:t>
            </a:r>
            <a:r>
              <a:rPr lang="en-US">
                <a:solidFill>
                  <a:srgbClr val="000000"/>
                </a:solidFill>
                <a:cs typeface="Segoe UI" panose="020B0502040204020203" pitchFamily="34" charset="0"/>
              </a:rPr>
              <a:t> </a:t>
            </a:r>
          </a:p>
        </p:txBody>
      </p:sp>
      <p:sp>
        <p:nvSpPr>
          <p:cNvPr id="22" name="Text Placeholder 2">
            <a:extLst>
              <a:ext uri="{FF2B5EF4-FFF2-40B4-BE49-F238E27FC236}">
                <a16:creationId xmlns:a16="http://schemas.microsoft.com/office/drawing/2014/main" id="{04A4D2F0-4257-5590-78DB-306B4A5EF943}"/>
              </a:ext>
            </a:extLst>
          </p:cNvPr>
          <p:cNvSpPr txBox="1">
            <a:spLocks/>
          </p:cNvSpPr>
          <p:nvPr/>
        </p:nvSpPr>
        <p:spPr>
          <a:xfrm>
            <a:off x="5234034" y="4247943"/>
            <a:ext cx="640080" cy="372201"/>
          </a:xfrm>
          <a:prstGeom prst="roundRect">
            <a:avLst>
              <a:gd name="adj" fmla="val 50000"/>
            </a:avLst>
          </a:prstGeom>
          <a:solidFill>
            <a:schemeClr val="accent1"/>
          </a:solidFill>
          <a:ln w="19050" cap="rnd" cmpd="sng" algn="ctr">
            <a:noFill/>
            <a:prstDash val="solid"/>
            <a:headEnd type="none" w="med" len="med"/>
            <a:tailEnd type="none" w="med" len="med"/>
          </a:ln>
          <a:effectLst>
            <a:outerShdw blurRad="63500" dist="63500" dir="27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kern="0">
                <a:latin typeface="+mj-lt"/>
                <a:cs typeface="Segoe UI" panose="020B0502040204020203" pitchFamily="34" charset="0"/>
              </a:rPr>
              <a:t>2</a:t>
            </a:r>
          </a:p>
        </p:txBody>
      </p:sp>
      <p:sp>
        <p:nvSpPr>
          <p:cNvPr id="23" name="TextBox 22">
            <a:extLst>
              <a:ext uri="{FF2B5EF4-FFF2-40B4-BE49-F238E27FC236}">
                <a16:creationId xmlns:a16="http://schemas.microsoft.com/office/drawing/2014/main" id="{573CEECD-BDA6-4DB7-9A7B-23C67E620FC8}"/>
              </a:ext>
            </a:extLst>
          </p:cNvPr>
          <p:cNvSpPr txBox="1"/>
          <p:nvPr/>
        </p:nvSpPr>
        <p:spPr>
          <a:xfrm>
            <a:off x="6185703" y="4247943"/>
            <a:ext cx="3980007" cy="1023357"/>
          </a:xfrm>
          <a:prstGeom prst="rect">
            <a:avLst/>
          </a:prstGeom>
          <a:noFill/>
        </p:spPr>
        <p:txBody>
          <a:bodyPr wrap="square" lIns="0" tIns="0">
            <a:spAutoFit/>
          </a:bodyPr>
          <a:lstStyle/>
          <a:p>
            <a:pPr marL="0" lvl="1">
              <a:spcAft>
                <a:spcPts val="900"/>
              </a:spcAft>
              <a:buFont typeface="Wingdings" panose="05000000000000000000" pitchFamily="2" charset="2"/>
              <a:buNone/>
            </a:pPr>
            <a:r>
              <a:rPr lang="en-US" sz="2000" b="1">
                <a:solidFill>
                  <a:srgbClr val="000000"/>
                </a:solidFill>
                <a:cs typeface="Segoe UI" panose="020B0502040204020203" pitchFamily="34" charset="0"/>
              </a:rPr>
              <a:t>Share your success</a:t>
            </a:r>
          </a:p>
          <a:p>
            <a:pPr marL="0" lvl="1">
              <a:spcAft>
                <a:spcPts val="900"/>
              </a:spcAft>
              <a:buFont typeface="Wingdings" panose="05000000000000000000" pitchFamily="2" charset="2"/>
              <a:buNone/>
            </a:pPr>
            <a:r>
              <a:rPr lang="en-US">
                <a:solidFill>
                  <a:srgbClr val="000000"/>
                </a:solidFill>
                <a:cs typeface="Segoe UI" panose="020B0502040204020203" pitchFamily="34" charset="0"/>
              </a:rPr>
              <a:t>Show off your achievement—post your milestone with #AISkillsFest</a:t>
            </a:r>
          </a:p>
        </p:txBody>
      </p:sp>
      <p:grpSp>
        <p:nvGrpSpPr>
          <p:cNvPr id="24" name="Group 23" descr="QR code">
            <a:extLst>
              <a:ext uri="{FF2B5EF4-FFF2-40B4-BE49-F238E27FC236}">
                <a16:creationId xmlns:a16="http://schemas.microsoft.com/office/drawing/2014/main" id="{8001DB97-38AB-7645-D108-B9C652C0CF74}"/>
              </a:ext>
            </a:extLst>
          </p:cNvPr>
          <p:cNvGrpSpPr/>
          <p:nvPr/>
        </p:nvGrpSpPr>
        <p:grpSpPr>
          <a:xfrm>
            <a:off x="9941233" y="1625763"/>
            <a:ext cx="1668155" cy="1668155"/>
            <a:chOff x="4824920" y="3383293"/>
            <a:chExt cx="1668155" cy="1668155"/>
          </a:xfrm>
          <a:solidFill>
            <a:schemeClr val="tx1"/>
          </a:solidFill>
        </p:grpSpPr>
        <p:sp>
          <p:nvSpPr>
            <p:cNvPr id="25" name="Rounded Rectangle 3_1">
              <a:extLst>
                <a:ext uri="{FF2B5EF4-FFF2-40B4-BE49-F238E27FC236}">
                  <a16:creationId xmlns:a16="http://schemas.microsoft.com/office/drawing/2014/main" id="{393D9C63-1BDD-3F6A-B352-846E5C2CF84D}"/>
                </a:ext>
                <a:ext uri="{C183D7F6-B498-43B3-948B-1728B52AA6E4}">
                  <adec:decorative xmlns:adec="http://schemas.microsoft.com/office/drawing/2017/decorative" val="1"/>
                </a:ext>
              </a:extLst>
            </p:cNvPr>
            <p:cNvSpPr/>
            <p:nvPr/>
          </p:nvSpPr>
          <p:spPr>
            <a:xfrm>
              <a:off x="4824920" y="3383293"/>
              <a:ext cx="1668155" cy="1668155"/>
            </a:xfrm>
            <a:prstGeom prst="roundRect">
              <a:avLst>
                <a:gd name="adj" fmla="val 5588"/>
              </a:avLst>
            </a:prstGeom>
            <a:grp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182880" rIns="182880" bIns="0" rtlCol="0" anchor="t"/>
            <a:lstStyle/>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Semibold"/>
                <a:ea typeface="+mn-ea"/>
                <a:cs typeface="+mn-cs"/>
              </a:endParaRPr>
            </a:p>
          </p:txBody>
        </p:sp>
        <p:pic>
          <p:nvPicPr>
            <p:cNvPr id="27" name="Picture 26">
              <a:extLst>
                <a:ext uri="{FF2B5EF4-FFF2-40B4-BE49-F238E27FC236}">
                  <a16:creationId xmlns:a16="http://schemas.microsoft.com/office/drawing/2014/main" id="{5F048339-0176-CADF-4FB0-C64039B1EA0D}"/>
                </a:ext>
              </a:extLst>
            </p:cNvPr>
            <p:cNvPicPr/>
            <p:nvPr/>
          </p:nvPicPr>
          <p:blipFill>
            <a:blip r:embed="rId7">
              <a:extLst>
                <a:ext uri="{28A0092B-C50C-407E-A947-70E740481C1C}">
                  <a14:useLocalDpi xmlns:a14="http://schemas.microsoft.com/office/drawing/2010/main" val="0"/>
                </a:ext>
              </a:extLst>
            </a:blip>
            <a:srcRect/>
            <a:stretch/>
          </p:blipFill>
          <p:spPr>
            <a:xfrm>
              <a:off x="5049397" y="3607770"/>
              <a:ext cx="1219200" cy="1219200"/>
            </a:xfrm>
            <a:prstGeom prst="rect">
              <a:avLst/>
            </a:prstGeom>
            <a:grpFill/>
          </p:spPr>
        </p:pic>
      </p:grpSp>
      <p:cxnSp>
        <p:nvCxnSpPr>
          <p:cNvPr id="28" name="Straight Connector 27">
            <a:extLst>
              <a:ext uri="{FF2B5EF4-FFF2-40B4-BE49-F238E27FC236}">
                <a16:creationId xmlns:a16="http://schemas.microsoft.com/office/drawing/2014/main" id="{A6E4951B-0EAB-8251-10A7-FB965BCE3CD8}"/>
              </a:ext>
              <a:ext uri="{C183D7F6-B498-43B3-948B-1728B52AA6E4}">
                <adec:decorative xmlns:adec="http://schemas.microsoft.com/office/drawing/2017/decorative" val="1"/>
              </a:ext>
            </a:extLst>
          </p:cNvPr>
          <p:cNvCxnSpPr>
            <a:cxnSpLocks/>
          </p:cNvCxnSpPr>
          <p:nvPr/>
        </p:nvCxnSpPr>
        <p:spPr>
          <a:xfrm>
            <a:off x="5231853" y="3741893"/>
            <a:ext cx="5258344" cy="0"/>
          </a:xfrm>
          <a:prstGeom prst="line">
            <a:avLst/>
          </a:prstGeom>
          <a:ln w="15875">
            <a:solidFill>
              <a:srgbClr val="8C8279">
                <a:alpha val="28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Picture 28" descr="A blue and black sign&#10;&#10;AI-generated content may be incorrect.">
            <a:extLst>
              <a:ext uri="{FF2B5EF4-FFF2-40B4-BE49-F238E27FC236}">
                <a16:creationId xmlns:a16="http://schemas.microsoft.com/office/drawing/2014/main" id="{DEB76A37-4C31-1F85-78DC-BBCB03DF9D0E}"/>
              </a:ext>
            </a:extLst>
          </p:cNvPr>
          <p:cNvPicPr>
            <a:picLocks noChangeAspect="1"/>
          </p:cNvPicPr>
          <p:nvPr/>
        </p:nvPicPr>
        <p:blipFill>
          <a:blip r:embed="rId8"/>
          <a:stretch>
            <a:fillRect/>
          </a:stretch>
        </p:blipFill>
        <p:spPr>
          <a:xfrm>
            <a:off x="588263" y="3912350"/>
            <a:ext cx="2640275" cy="890652"/>
          </a:xfrm>
          <a:prstGeom prst="rect">
            <a:avLst/>
          </a:prstGeom>
        </p:spPr>
      </p:pic>
    </p:spTree>
    <p:extLst>
      <p:ext uri="{BB962C8B-B14F-4D97-AF65-F5344CB8AC3E}">
        <p14:creationId xmlns:p14="http://schemas.microsoft.com/office/powerpoint/2010/main" val="17766299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76192-9529-FD02-435E-F30311D57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93E0BB-1299-D5AB-47DE-3E4C38284468}"/>
              </a:ext>
            </a:extLst>
          </p:cNvPr>
          <p:cNvSpPr>
            <a:spLocks noGrp="1"/>
          </p:cNvSpPr>
          <p:nvPr>
            <p:ph type="title" idx="4294967295"/>
          </p:nvPr>
        </p:nvSpPr>
        <p:spPr>
          <a:xfrm>
            <a:off x="588263" y="-731520"/>
            <a:ext cx="11018520" cy="430887"/>
          </a:xfrm>
        </p:spPr>
        <p:txBody>
          <a:bodyPr/>
          <a:lstStyle/>
          <a:p>
            <a:r>
              <a:rPr lang="en-US" sz="2800" noProof="0">
                <a:solidFill>
                  <a:srgbClr val="F0F0ED"/>
                </a:solidFill>
              </a:rPr>
              <a:t>Closing slide, dark</a:t>
            </a:r>
          </a:p>
        </p:txBody>
      </p:sp>
    </p:spTree>
    <p:extLst>
      <p:ext uri="{BB962C8B-B14F-4D97-AF65-F5344CB8AC3E}">
        <p14:creationId xmlns:p14="http://schemas.microsoft.com/office/powerpoint/2010/main" val="28879991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CDAAE806-13C1-F4C6-ED7C-B77F902C4978}"/>
              </a:ext>
            </a:extLst>
          </p:cNvPr>
          <p:cNvSpPr>
            <a:spLocks noGrp="1"/>
          </p:cNvSpPr>
          <p:nvPr>
            <p:ph type="title"/>
          </p:nvPr>
        </p:nvSpPr>
        <p:spPr>
          <a:xfrm>
            <a:off x="588263" y="665369"/>
            <a:ext cx="11018520" cy="553998"/>
          </a:xfrm>
        </p:spPr>
        <p:txBody>
          <a:bodyPr tIns="0" rIns="0" bIns="0">
            <a:noAutofit/>
          </a:bodyPr>
          <a:lstStyle/>
          <a:p>
            <a:r>
              <a:rPr lang="en-US" noProof="0"/>
              <a:t>Together, we’ll explore</a:t>
            </a:r>
            <a:endParaRPr lang="en-US" sz="4400" noProof="0">
              <a:highlight>
                <a:srgbClr val="FFFF00"/>
              </a:highlight>
            </a:endParaRPr>
          </a:p>
        </p:txBody>
      </p:sp>
      <p:sp>
        <p:nvSpPr>
          <p:cNvPr id="2" name="Text Placeholder 2">
            <a:extLst>
              <a:ext uri="{FF2B5EF4-FFF2-40B4-BE49-F238E27FC236}">
                <a16:creationId xmlns:a16="http://schemas.microsoft.com/office/drawing/2014/main" id="{A74F2C88-BBEB-0B2A-D6BD-ED38BD5786D6}"/>
              </a:ext>
            </a:extLst>
          </p:cNvPr>
          <p:cNvSpPr txBox="1">
            <a:spLocks/>
          </p:cNvSpPr>
          <p:nvPr/>
        </p:nvSpPr>
        <p:spPr>
          <a:xfrm>
            <a:off x="588263" y="1684428"/>
            <a:ext cx="1127648" cy="399350"/>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noProof="0"/>
              <a:t>7 min</a:t>
            </a:r>
          </a:p>
        </p:txBody>
      </p:sp>
      <p:sp>
        <p:nvSpPr>
          <p:cNvPr id="7" name="Text Placeholder 33">
            <a:extLst>
              <a:ext uri="{FF2B5EF4-FFF2-40B4-BE49-F238E27FC236}">
                <a16:creationId xmlns:a16="http://schemas.microsoft.com/office/drawing/2014/main" id="{A3ACE7E2-D6DB-C668-AF5B-2DCF26A58205}"/>
              </a:ext>
            </a:extLst>
          </p:cNvPr>
          <p:cNvSpPr txBox="1">
            <a:spLocks/>
          </p:cNvSpPr>
          <p:nvPr/>
        </p:nvSpPr>
        <p:spPr>
          <a:xfrm>
            <a:off x="2212452" y="1687506"/>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n-US" sz="2400" noProof="0">
                <a:solidFill>
                  <a:schemeClr val="bg1"/>
                </a:solidFill>
                <a:latin typeface="+mj-lt"/>
                <a:cs typeface="Segoe UI" panose="020B0502040204020203" pitchFamily="34" charset="0"/>
              </a:rPr>
              <a:t>Welcome &amp; Unlock your AI mindset</a:t>
            </a:r>
          </a:p>
        </p:txBody>
      </p:sp>
      <p:sp>
        <p:nvSpPr>
          <p:cNvPr id="9" name="Text Placeholder 2">
            <a:extLst>
              <a:ext uri="{FF2B5EF4-FFF2-40B4-BE49-F238E27FC236}">
                <a16:creationId xmlns:a16="http://schemas.microsoft.com/office/drawing/2014/main" id="{4C51F05E-9372-4943-6C52-80E323CF7D58}"/>
              </a:ext>
            </a:extLst>
          </p:cNvPr>
          <p:cNvSpPr txBox="1">
            <a:spLocks/>
          </p:cNvSpPr>
          <p:nvPr/>
        </p:nvSpPr>
        <p:spPr>
          <a:xfrm>
            <a:off x="588262" y="2698243"/>
            <a:ext cx="1127647"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noProof="0"/>
              <a:t>6 min</a:t>
            </a:r>
          </a:p>
        </p:txBody>
      </p:sp>
      <p:sp>
        <p:nvSpPr>
          <p:cNvPr id="3" name="Text Placeholder 33">
            <a:extLst>
              <a:ext uri="{FF2B5EF4-FFF2-40B4-BE49-F238E27FC236}">
                <a16:creationId xmlns:a16="http://schemas.microsoft.com/office/drawing/2014/main" id="{633A9E13-D140-C6A6-2973-8890928CE808}"/>
              </a:ext>
            </a:extLst>
          </p:cNvPr>
          <p:cNvSpPr txBox="1">
            <a:spLocks/>
          </p:cNvSpPr>
          <p:nvPr/>
        </p:nvSpPr>
        <p:spPr>
          <a:xfrm>
            <a:off x="2212452" y="2684669"/>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n-US" sz="2400" noProof="0">
                <a:solidFill>
                  <a:schemeClr val="bg1"/>
                </a:solidFill>
                <a:latin typeface="+mj-lt"/>
                <a:cs typeface="Segoe UI" panose="020B0502040204020203" pitchFamily="34" charset="0"/>
              </a:rPr>
              <a:t>Meet your AI work buddy</a:t>
            </a:r>
            <a:r>
              <a:rPr lang="en-US" sz="2400" noProof="0">
                <a:solidFill>
                  <a:schemeClr val="bg1"/>
                </a:solidFill>
                <a:cs typeface="Segoe UI" panose="020B0502040204020203" pitchFamily="34" charset="0"/>
              </a:rPr>
              <a:t>: How AI can help you</a:t>
            </a:r>
          </a:p>
        </p:txBody>
      </p:sp>
      <p:sp>
        <p:nvSpPr>
          <p:cNvPr id="11" name="Text Placeholder 2">
            <a:extLst>
              <a:ext uri="{FF2B5EF4-FFF2-40B4-BE49-F238E27FC236}">
                <a16:creationId xmlns:a16="http://schemas.microsoft.com/office/drawing/2014/main" id="{54CC0669-AC52-B6BF-3442-F91299F80CC2}"/>
              </a:ext>
            </a:extLst>
          </p:cNvPr>
          <p:cNvSpPr txBox="1">
            <a:spLocks/>
          </p:cNvSpPr>
          <p:nvPr/>
        </p:nvSpPr>
        <p:spPr>
          <a:xfrm>
            <a:off x="588262" y="3666999"/>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noProof="0"/>
              <a:t>15 min</a:t>
            </a:r>
          </a:p>
        </p:txBody>
      </p:sp>
      <p:sp>
        <p:nvSpPr>
          <p:cNvPr id="10" name="Text Placeholder 33">
            <a:extLst>
              <a:ext uri="{FF2B5EF4-FFF2-40B4-BE49-F238E27FC236}">
                <a16:creationId xmlns:a16="http://schemas.microsoft.com/office/drawing/2014/main" id="{25B48F22-E593-CA95-2914-B632A2F8BE04}"/>
              </a:ext>
            </a:extLst>
          </p:cNvPr>
          <p:cNvSpPr txBox="1">
            <a:spLocks/>
          </p:cNvSpPr>
          <p:nvPr/>
        </p:nvSpPr>
        <p:spPr>
          <a:xfrm>
            <a:off x="2212451" y="3653425"/>
            <a:ext cx="981021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n-US" sz="2400" noProof="0">
                <a:solidFill>
                  <a:schemeClr val="bg1"/>
                </a:solidFill>
                <a:latin typeface="+mj-lt"/>
                <a:cs typeface="Segoe UI" panose="020B0502040204020203" pitchFamily="34" charset="0"/>
              </a:rPr>
              <a:t>Solve real-life work problems with AI</a:t>
            </a:r>
            <a:r>
              <a:rPr lang="en-US" sz="2400" noProof="0">
                <a:solidFill>
                  <a:schemeClr val="bg1"/>
                </a:solidFill>
                <a:cs typeface="Segoe UI" panose="020B0502040204020203" pitchFamily="34" charset="0"/>
              </a:rPr>
              <a:t>: Discover your AI Kickstarter</a:t>
            </a:r>
          </a:p>
        </p:txBody>
      </p:sp>
      <p:sp>
        <p:nvSpPr>
          <p:cNvPr id="4" name="Text Placeholder 2">
            <a:extLst>
              <a:ext uri="{FF2B5EF4-FFF2-40B4-BE49-F238E27FC236}">
                <a16:creationId xmlns:a16="http://schemas.microsoft.com/office/drawing/2014/main" id="{5207C481-4F82-C503-061C-E58CDED92813}"/>
              </a:ext>
            </a:extLst>
          </p:cNvPr>
          <p:cNvSpPr txBox="1">
            <a:spLocks/>
          </p:cNvSpPr>
          <p:nvPr/>
        </p:nvSpPr>
        <p:spPr>
          <a:xfrm>
            <a:off x="588262" y="4604273"/>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noProof="0"/>
              <a:t>12 min</a:t>
            </a:r>
          </a:p>
        </p:txBody>
      </p:sp>
      <p:sp>
        <p:nvSpPr>
          <p:cNvPr id="12" name="Text Placeholder 33">
            <a:extLst>
              <a:ext uri="{FF2B5EF4-FFF2-40B4-BE49-F238E27FC236}">
                <a16:creationId xmlns:a16="http://schemas.microsoft.com/office/drawing/2014/main" id="{D8CA9FED-F9FA-33DC-8DA8-31622A7976C0}"/>
              </a:ext>
            </a:extLst>
          </p:cNvPr>
          <p:cNvSpPr txBox="1">
            <a:spLocks/>
          </p:cNvSpPr>
          <p:nvPr/>
        </p:nvSpPr>
        <p:spPr>
          <a:xfrm>
            <a:off x="2212451" y="4590699"/>
            <a:ext cx="10595987" cy="369332"/>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en-US" sz="2400" noProof="0">
                <a:solidFill>
                  <a:schemeClr val="bg1"/>
                </a:solidFill>
                <a:latin typeface="+mj-lt"/>
                <a:cs typeface="Segoe UI"/>
              </a:rPr>
              <a:t>Practice basic prompts </a:t>
            </a:r>
            <a:r>
              <a:rPr lang="en-US" sz="2400" noProof="0">
                <a:solidFill>
                  <a:schemeClr val="bg1"/>
                </a:solidFill>
                <a:cs typeface="Segoe UI"/>
              </a:rPr>
              <a:t>with a mini exercise </a:t>
            </a:r>
          </a:p>
        </p:txBody>
      </p:sp>
      <p:sp>
        <p:nvSpPr>
          <p:cNvPr id="6" name="Text Placeholder 2">
            <a:extLst>
              <a:ext uri="{FF2B5EF4-FFF2-40B4-BE49-F238E27FC236}">
                <a16:creationId xmlns:a16="http://schemas.microsoft.com/office/drawing/2014/main" id="{93ED17E4-C3E1-340A-DC51-9FF14740EE6B}"/>
              </a:ext>
            </a:extLst>
          </p:cNvPr>
          <p:cNvSpPr txBox="1">
            <a:spLocks/>
          </p:cNvSpPr>
          <p:nvPr/>
        </p:nvSpPr>
        <p:spPr>
          <a:xfrm>
            <a:off x="588262" y="5608625"/>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noProof="0"/>
              <a:t>10 min</a:t>
            </a:r>
          </a:p>
        </p:txBody>
      </p:sp>
      <p:sp>
        <p:nvSpPr>
          <p:cNvPr id="5" name="Text Placeholder 33">
            <a:extLst>
              <a:ext uri="{FF2B5EF4-FFF2-40B4-BE49-F238E27FC236}">
                <a16:creationId xmlns:a16="http://schemas.microsoft.com/office/drawing/2014/main" id="{18902AD1-2908-0D16-AD10-63DD879D28C8}"/>
              </a:ext>
            </a:extLst>
          </p:cNvPr>
          <p:cNvSpPr txBox="1">
            <a:spLocks/>
          </p:cNvSpPr>
          <p:nvPr/>
        </p:nvSpPr>
        <p:spPr>
          <a:xfrm>
            <a:off x="2212451" y="5585553"/>
            <a:ext cx="10595987" cy="369332"/>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en-US" sz="2400" noProof="0">
                <a:solidFill>
                  <a:schemeClr val="bg1"/>
                </a:solidFill>
                <a:latin typeface="+mj-lt"/>
                <a:cs typeface="Segoe UI" panose="020B0502040204020203" pitchFamily="34" charset="0"/>
              </a:rPr>
              <a:t>Plan small, easy actions: </a:t>
            </a:r>
            <a:r>
              <a:rPr lang="en-US" sz="2400" noProof="0">
                <a:solidFill>
                  <a:schemeClr val="bg1"/>
                </a:solidFill>
                <a:cs typeface="Segoe UI" panose="020B0502040204020203" pitchFamily="34" charset="0"/>
              </a:rPr>
              <a:t>Quick wins to work smarter</a:t>
            </a: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F11ED-F25E-6F70-06A4-B93793E9C4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5BDA231-5185-5F65-5201-E6DD947953C7}"/>
              </a:ext>
            </a:extLst>
          </p:cNvPr>
          <p:cNvSpPr>
            <a:spLocks noGrp="1"/>
          </p:cNvSpPr>
          <p:nvPr>
            <p:ph type="title"/>
          </p:nvPr>
        </p:nvSpPr>
        <p:spPr>
          <a:xfrm>
            <a:off x="585216" y="2423825"/>
            <a:ext cx="6217920" cy="1107996"/>
          </a:xfrm>
        </p:spPr>
        <p:txBody>
          <a:bodyPr/>
          <a:lstStyle/>
          <a:p>
            <a:r>
              <a:rPr lang="en-US" noProof="0"/>
              <a:t>1: Welcome &amp; </a:t>
            </a:r>
            <a:br>
              <a:rPr lang="en-US" noProof="0"/>
            </a:br>
            <a:r>
              <a:rPr lang="en-US" noProof="0"/>
              <a:t>Unlock your AI mindset</a:t>
            </a:r>
          </a:p>
        </p:txBody>
      </p:sp>
      <p:sp>
        <p:nvSpPr>
          <p:cNvPr id="5" name="Text Placeholder 4">
            <a:extLst>
              <a:ext uri="{FF2B5EF4-FFF2-40B4-BE49-F238E27FC236}">
                <a16:creationId xmlns:a16="http://schemas.microsoft.com/office/drawing/2014/main" id="{9DB0EF67-54B6-2AF0-D2F1-2BA1642F4590}"/>
              </a:ext>
            </a:extLst>
          </p:cNvPr>
          <p:cNvSpPr>
            <a:spLocks noGrp="1"/>
          </p:cNvSpPr>
          <p:nvPr>
            <p:ph type="body" sz="quarter" idx="12"/>
          </p:nvPr>
        </p:nvSpPr>
        <p:spPr>
          <a:xfrm>
            <a:off x="585216" y="3751542"/>
            <a:ext cx="6217920" cy="307777"/>
          </a:xfrm>
        </p:spPr>
        <p:txBody>
          <a:bodyPr/>
          <a:lstStyle/>
          <a:p>
            <a:r>
              <a:rPr lang="en-US" sz="2000" noProof="0"/>
              <a:t>To maximize your learning today</a:t>
            </a:r>
          </a:p>
        </p:txBody>
      </p:sp>
    </p:spTree>
    <p:extLst>
      <p:ext uri="{BB962C8B-B14F-4D97-AF65-F5344CB8AC3E}">
        <p14:creationId xmlns:p14="http://schemas.microsoft.com/office/powerpoint/2010/main" val="1944538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0756C-E6C0-F31E-B24F-585A07F50D5E}"/>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CE8CB246-F125-4D0A-BCB3-0BF49B43FCA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 y="0"/>
            <a:ext cx="2619022" cy="1323975"/>
          </a:xfrm>
          <a:prstGeom prst="rect">
            <a:avLst/>
          </a:prstGeom>
        </p:spPr>
      </p:pic>
      <p:pic>
        <p:nvPicPr>
          <p:cNvPr id="31" name="Picture 30">
            <a:extLst>
              <a:ext uri="{FF2B5EF4-FFF2-40B4-BE49-F238E27FC236}">
                <a16:creationId xmlns:a16="http://schemas.microsoft.com/office/drawing/2014/main" id="{A69B4E77-DB32-F0AF-FC70-ED67A41916F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785788" y="0"/>
            <a:ext cx="3499387" cy="1812182"/>
          </a:xfrm>
          <a:prstGeom prst="rect">
            <a:avLst/>
          </a:prstGeom>
        </p:spPr>
      </p:pic>
      <p:pic>
        <p:nvPicPr>
          <p:cNvPr id="25" name="Picture 24">
            <a:extLst>
              <a:ext uri="{FF2B5EF4-FFF2-40B4-BE49-F238E27FC236}">
                <a16:creationId xmlns:a16="http://schemas.microsoft.com/office/drawing/2014/main" id="{2F57C350-FE89-95B9-173C-7F686CDEC68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rot="1341093">
            <a:off x="10353336" y="62477"/>
            <a:ext cx="1708729" cy="1510959"/>
          </a:xfrm>
          <a:prstGeom prst="rect">
            <a:avLst/>
          </a:prstGeom>
        </p:spPr>
      </p:pic>
      <p:sp>
        <p:nvSpPr>
          <p:cNvPr id="47" name="Title 46">
            <a:extLst>
              <a:ext uri="{FF2B5EF4-FFF2-40B4-BE49-F238E27FC236}">
                <a16:creationId xmlns:a16="http://schemas.microsoft.com/office/drawing/2014/main" id="{0B6CB805-14B4-DDB6-A7A1-31F01A50293C}"/>
              </a:ext>
            </a:extLst>
          </p:cNvPr>
          <p:cNvSpPr>
            <a:spLocks noGrp="1"/>
          </p:cNvSpPr>
          <p:nvPr>
            <p:ph type="title"/>
          </p:nvPr>
        </p:nvSpPr>
        <p:spPr>
          <a:xfrm>
            <a:off x="586740" y="1562844"/>
            <a:ext cx="11018520" cy="615553"/>
          </a:xfrm>
        </p:spPr>
        <p:txBody>
          <a:bodyPr/>
          <a:lstStyle/>
          <a:p>
            <a:r>
              <a:rPr lang="en-US" sz="4000" noProof="0"/>
              <a:t>Just for fun</a:t>
            </a:r>
          </a:p>
        </p:txBody>
      </p:sp>
      <p:pic>
        <p:nvPicPr>
          <p:cNvPr id="34" name="Graphic 33" descr="Chat outline">
            <a:extLst>
              <a:ext uri="{FF2B5EF4-FFF2-40B4-BE49-F238E27FC236}">
                <a16:creationId xmlns:a16="http://schemas.microsoft.com/office/drawing/2014/main" id="{0F6CB7C5-7EF2-F700-D985-F1B3DAC066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8306" y="2422675"/>
            <a:ext cx="1077217" cy="1077217"/>
          </a:xfrm>
          <a:prstGeom prst="rect">
            <a:avLst/>
          </a:prstGeom>
        </p:spPr>
      </p:pic>
      <p:sp>
        <p:nvSpPr>
          <p:cNvPr id="24" name="TextBox 23">
            <a:extLst>
              <a:ext uri="{FF2B5EF4-FFF2-40B4-BE49-F238E27FC236}">
                <a16:creationId xmlns:a16="http://schemas.microsoft.com/office/drawing/2014/main" id="{ED1B91E2-C110-4442-FDDE-9025E1AE302E}"/>
              </a:ext>
            </a:extLst>
          </p:cNvPr>
          <p:cNvSpPr txBox="1"/>
          <p:nvPr/>
        </p:nvSpPr>
        <p:spPr>
          <a:xfrm>
            <a:off x="638306" y="3429000"/>
            <a:ext cx="3025704" cy="1077218"/>
          </a:xfrm>
          <a:prstGeom prst="rect">
            <a:avLst/>
          </a:prstGeom>
          <a:noFill/>
        </p:spPr>
        <p:txBody>
          <a:bodyPr wrap="square">
            <a:spAutoFit/>
          </a:bodyPr>
          <a:lstStyle/>
          <a:p>
            <a:pPr defTabSz="1371600">
              <a:tabLst>
                <a:tab pos="1371600" algn="l"/>
              </a:tabLst>
              <a:defRPr/>
            </a:pPr>
            <a:r>
              <a:rPr lang="en-U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Let’s share </a:t>
            </a:r>
            <a:br>
              <a:rPr lang="en-U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br>
            <a:r>
              <a:rPr lang="en-U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in the chat…</a:t>
            </a:r>
          </a:p>
        </p:txBody>
      </p:sp>
      <p:cxnSp>
        <p:nvCxnSpPr>
          <p:cNvPr id="29" name="Straight Connector 28">
            <a:extLst>
              <a:ext uri="{FF2B5EF4-FFF2-40B4-BE49-F238E27FC236}">
                <a16:creationId xmlns:a16="http://schemas.microsoft.com/office/drawing/2014/main" id="{7FD449E0-8953-D4EC-C710-E35665D3CCB5}"/>
              </a:ext>
              <a:ext uri="{C183D7F6-B498-43B3-948B-1728B52AA6E4}">
                <adec:decorative xmlns:adec="http://schemas.microsoft.com/office/drawing/2017/decorative" val="1"/>
              </a:ext>
            </a:extLst>
          </p:cNvPr>
          <p:cNvCxnSpPr>
            <a:cxnSpLocks/>
          </p:cNvCxnSpPr>
          <p:nvPr/>
        </p:nvCxnSpPr>
        <p:spPr>
          <a:xfrm>
            <a:off x="3680178" y="2757293"/>
            <a:ext cx="0" cy="189158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87C30E-80B3-C687-C5C1-334EC72AEC13}"/>
              </a:ext>
            </a:extLst>
          </p:cNvPr>
          <p:cNvSpPr txBox="1"/>
          <p:nvPr/>
        </p:nvSpPr>
        <p:spPr>
          <a:xfrm>
            <a:off x="4199184" y="2679105"/>
            <a:ext cx="7354510" cy="1969770"/>
          </a:xfrm>
          <a:prstGeom prst="rect">
            <a:avLst/>
          </a:prstGeom>
          <a:noFill/>
        </p:spPr>
        <p:txBody>
          <a:bodyPr wrap="square" lIns="0" tIns="0" rIns="0" bIns="0" rtlCol="0">
            <a:spAutoFit/>
          </a:bodyPr>
          <a:lstStyle/>
          <a:p>
            <a:pPr defTabSz="1371600">
              <a:tabLst>
                <a:tab pos="1371600" algn="l"/>
              </a:tabLst>
              <a:defRPr/>
            </a:pPr>
            <a:r>
              <a:rPr lang="en-U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cs typeface="Segoe UI" panose="020B0502040204020203" pitchFamily="34" charset="0"/>
              </a:rPr>
              <a:t>Where </a:t>
            </a:r>
            <a:r>
              <a:rPr lang="en-US" sz="3200" noProof="0">
                <a:ln w="3175">
                  <a:noFill/>
                </a:ln>
                <a:cs typeface="Segoe UI" panose="020B0502040204020203" pitchFamily="34" charset="0"/>
              </a:rPr>
              <a:t>you are connecting from </a:t>
            </a:r>
          </a:p>
          <a:p>
            <a:pPr defTabSz="1371600">
              <a:tabLst>
                <a:tab pos="1371600" algn="l"/>
              </a:tabLst>
              <a:defRPr/>
            </a:pPr>
            <a:endParaRPr lang="en-U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cs typeface="Segoe UI" panose="020B0502040204020203" pitchFamily="34" charset="0"/>
            </a:endParaRPr>
          </a:p>
          <a:p>
            <a:pPr defTabSz="1371600">
              <a:tabLst>
                <a:tab pos="1371600" algn="l"/>
              </a:tabLst>
              <a:defRPr/>
            </a:pPr>
            <a:r>
              <a:rPr lang="en-U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cs typeface="Segoe UI" panose="020B0502040204020203" pitchFamily="34" charset="0"/>
              </a:rPr>
              <a:t>An adjective </a:t>
            </a:r>
            <a:r>
              <a:rPr lang="en-US" sz="3200" noProof="0">
                <a:ln w="3175">
                  <a:noFill/>
                </a:ln>
                <a:cs typeface="Segoe UI" panose="020B0502040204020203" pitchFamily="34" charset="0"/>
              </a:rPr>
              <a:t>that represents </a:t>
            </a:r>
            <a:br>
              <a:rPr lang="en-US" sz="3200" noProof="0">
                <a:ln w="3175">
                  <a:noFill/>
                </a:ln>
                <a:cs typeface="Segoe UI" panose="020B0502040204020203" pitchFamily="34" charset="0"/>
              </a:rPr>
            </a:br>
            <a:r>
              <a:rPr lang="en-US" sz="3200" noProof="0">
                <a:ln w="3175">
                  <a:noFill/>
                </a:ln>
                <a:cs typeface="Segoe UI" panose="020B0502040204020203" pitchFamily="34" charset="0"/>
              </a:rPr>
              <a:t>how you feel about AI in the chat</a:t>
            </a:r>
          </a:p>
        </p:txBody>
      </p:sp>
      <p:pic>
        <p:nvPicPr>
          <p:cNvPr id="26" name="Picture 25">
            <a:extLst>
              <a:ext uri="{FF2B5EF4-FFF2-40B4-BE49-F238E27FC236}">
                <a16:creationId xmlns:a16="http://schemas.microsoft.com/office/drawing/2014/main" id="{983B95E0-A40B-B3B9-C46D-23952E0B8832}"/>
              </a:ext>
              <a:ext uri="{C183D7F6-B498-43B3-948B-1728B52AA6E4}">
                <adec:decorative xmlns:adec="http://schemas.microsoft.com/office/drawing/2017/decorative" val="1"/>
              </a:ext>
            </a:extLst>
          </p:cNvPr>
          <p:cNvPicPr>
            <a:picLocks noChangeAspect="1"/>
          </p:cNvPicPr>
          <p:nvPr/>
        </p:nvPicPr>
        <p:blipFill>
          <a:blip r:embed="rId8"/>
          <a:srcRect r="35897"/>
          <a:stretch/>
        </p:blipFill>
        <p:spPr>
          <a:xfrm>
            <a:off x="10268655" y="3467100"/>
            <a:ext cx="1923345" cy="3390900"/>
          </a:xfrm>
          <a:prstGeom prst="rect">
            <a:avLst/>
          </a:prstGeom>
        </p:spPr>
      </p:pic>
      <p:pic>
        <p:nvPicPr>
          <p:cNvPr id="32" name="Picture 31">
            <a:extLst>
              <a:ext uri="{FF2B5EF4-FFF2-40B4-BE49-F238E27FC236}">
                <a16:creationId xmlns:a16="http://schemas.microsoft.com/office/drawing/2014/main" id="{5897C572-615B-A067-1B70-040BCE5672F9}"/>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8785788" y="5486400"/>
            <a:ext cx="2095500" cy="1371600"/>
          </a:xfrm>
          <a:prstGeom prst="rect">
            <a:avLst/>
          </a:prstGeom>
        </p:spPr>
      </p:pic>
    </p:spTree>
    <p:extLst>
      <p:ext uri="{BB962C8B-B14F-4D97-AF65-F5344CB8AC3E}">
        <p14:creationId xmlns:p14="http://schemas.microsoft.com/office/powerpoint/2010/main" val="41003570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AC23B-538C-63DA-3104-CB8150264719}"/>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52E15215-43A6-7192-426A-70DF89EDEB90}"/>
              </a:ext>
            </a:extLst>
          </p:cNvPr>
          <p:cNvSpPr>
            <a:spLocks noGrp="1"/>
          </p:cNvSpPr>
          <p:nvPr>
            <p:ph type="title"/>
          </p:nvPr>
        </p:nvSpPr>
        <p:spPr>
          <a:xfrm>
            <a:off x="582504" y="745192"/>
            <a:ext cx="4880450" cy="984885"/>
          </a:xfrm>
        </p:spPr>
        <p:txBody>
          <a:bodyPr/>
          <a:lstStyle/>
          <a:p>
            <a:r>
              <a:rPr lang="en-US" sz="3200" noProof="0"/>
              <a:t>It’s natural to feel many different feelings</a:t>
            </a:r>
          </a:p>
        </p:txBody>
      </p:sp>
      <p:pic>
        <p:nvPicPr>
          <p:cNvPr id="2" name="Picture 1" descr="Screenshot of a visual representation of a tag cloud to describe different feelings. ">
            <a:extLst>
              <a:ext uri="{FF2B5EF4-FFF2-40B4-BE49-F238E27FC236}">
                <a16:creationId xmlns:a16="http://schemas.microsoft.com/office/drawing/2014/main" id="{D10433D7-B8B4-9F6B-733F-8B512C1CB63E}"/>
              </a:ext>
            </a:extLst>
          </p:cNvPr>
          <p:cNvPicPr>
            <a:picLocks noChangeAspect="1"/>
          </p:cNvPicPr>
          <p:nvPr/>
        </p:nvPicPr>
        <p:blipFill>
          <a:blip r:embed="rId3"/>
          <a:srcRect l="9948" r="6977"/>
          <a:stretch/>
        </p:blipFill>
        <p:spPr>
          <a:xfrm>
            <a:off x="402830" y="1812182"/>
            <a:ext cx="5458178" cy="4434883"/>
          </a:xfrm>
          <a:prstGeom prst="rect">
            <a:avLst/>
          </a:prstGeom>
          <a:noFill/>
        </p:spPr>
      </p:pic>
      <p:sp>
        <p:nvSpPr>
          <p:cNvPr id="8" name="Rectangle 7" descr="Screenshot of a visualization of words that encourages the audience to imagine what they would do if they magically gained 2 extra hours every week.">
            <a:extLst>
              <a:ext uri="{FF2B5EF4-FFF2-40B4-BE49-F238E27FC236}">
                <a16:creationId xmlns:a16="http://schemas.microsoft.com/office/drawing/2014/main" id="{03138698-D5D7-6293-2470-620A10C1AA99}"/>
              </a:ext>
            </a:extLst>
          </p:cNvPr>
          <p:cNvSpPr/>
          <p:nvPr/>
        </p:nvSpPr>
        <p:spPr bwMode="auto">
          <a:xfrm>
            <a:off x="6330994" y="0"/>
            <a:ext cx="5861006" cy="6858000"/>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7E5318DA-0C6C-8F1E-45CD-356E005A391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rot="10800000">
            <a:off x="6330994" y="-27277"/>
            <a:ext cx="2095500" cy="1371600"/>
          </a:xfrm>
          <a:prstGeom prst="rect">
            <a:avLst/>
          </a:prstGeom>
        </p:spPr>
      </p:pic>
      <p:sp>
        <p:nvSpPr>
          <p:cNvPr id="12" name="TextBox 11">
            <a:extLst>
              <a:ext uri="{FF2B5EF4-FFF2-40B4-BE49-F238E27FC236}">
                <a16:creationId xmlns:a16="http://schemas.microsoft.com/office/drawing/2014/main" id="{38CD40A6-3ABC-551B-341F-62FC41C97865}"/>
              </a:ext>
            </a:extLst>
          </p:cNvPr>
          <p:cNvSpPr txBox="1"/>
          <p:nvPr/>
        </p:nvSpPr>
        <p:spPr>
          <a:xfrm>
            <a:off x="6940594" y="2090476"/>
            <a:ext cx="5085644" cy="646331"/>
          </a:xfrm>
          <a:prstGeom prst="rect">
            <a:avLst/>
          </a:prstGeom>
          <a:noFill/>
        </p:spPr>
        <p:txBody>
          <a:bodyPr wrap="square">
            <a:spAutoFit/>
          </a:bodyPr>
          <a:lstStyle/>
          <a:p>
            <a:pPr defTabSz="1371600">
              <a:tabLst>
                <a:tab pos="1371600" algn="l"/>
              </a:tabLst>
              <a:defRPr/>
            </a:pPr>
            <a:r>
              <a:rPr lang="en-US" sz="36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Let’s imagine</a:t>
            </a:r>
          </a:p>
        </p:txBody>
      </p:sp>
      <p:sp>
        <p:nvSpPr>
          <p:cNvPr id="9" name="Title 46">
            <a:extLst>
              <a:ext uri="{FF2B5EF4-FFF2-40B4-BE49-F238E27FC236}">
                <a16:creationId xmlns:a16="http://schemas.microsoft.com/office/drawing/2014/main" id="{0594C6D9-6C76-869E-A93C-2DEF767DC331}"/>
              </a:ext>
            </a:extLst>
          </p:cNvPr>
          <p:cNvSpPr txBox="1">
            <a:spLocks/>
          </p:cNvSpPr>
          <p:nvPr/>
        </p:nvSpPr>
        <p:spPr>
          <a:xfrm>
            <a:off x="7013440" y="2857513"/>
            <a:ext cx="5385330" cy="196977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3200" noProof="0">
                <a:latin typeface="+mn-lt"/>
              </a:rPr>
              <a:t>You magically gained </a:t>
            </a:r>
            <a:br>
              <a:rPr lang="en-US" sz="3200" noProof="0">
                <a:latin typeface="+mn-lt"/>
              </a:rPr>
            </a:br>
            <a:r>
              <a:rPr lang="en-US" sz="3200" noProof="0">
                <a:latin typeface="+mn-lt"/>
              </a:rPr>
              <a:t>2 extra hours every week.</a:t>
            </a:r>
            <a:br>
              <a:rPr lang="en-US" sz="3200" noProof="0"/>
            </a:br>
            <a:endParaRPr lang="en-US" sz="3200" noProof="0"/>
          </a:p>
          <a:p>
            <a:r>
              <a:rPr lang="en-US" sz="3200" noProof="0"/>
              <a:t>What would you do?</a:t>
            </a:r>
          </a:p>
        </p:txBody>
      </p:sp>
      <p:pic>
        <p:nvPicPr>
          <p:cNvPr id="3" name="Picture 2">
            <a:extLst>
              <a:ext uri="{FF2B5EF4-FFF2-40B4-BE49-F238E27FC236}">
                <a16:creationId xmlns:a16="http://schemas.microsoft.com/office/drawing/2014/main" id="{59287694-7580-29D8-977E-B6AE9F4778DC}"/>
              </a:ext>
              <a:ext uri="{C183D7F6-B498-43B3-948B-1728B52AA6E4}">
                <adec:decorative xmlns:adec="http://schemas.microsoft.com/office/drawing/2017/decorative" val="1"/>
              </a:ext>
            </a:extLst>
          </p:cNvPr>
          <p:cNvPicPr>
            <a:picLocks noChangeAspect="1"/>
          </p:cNvPicPr>
          <p:nvPr/>
        </p:nvPicPr>
        <p:blipFill>
          <a:blip r:embed="rId5"/>
          <a:srcRect r="35897"/>
          <a:stretch/>
        </p:blipFill>
        <p:spPr>
          <a:xfrm rot="16200000" flipH="1">
            <a:off x="9514237" y="4180237"/>
            <a:ext cx="1964627" cy="3390900"/>
          </a:xfrm>
          <a:prstGeom prst="rect">
            <a:avLst/>
          </a:prstGeom>
        </p:spPr>
      </p:pic>
    </p:spTree>
    <p:extLst>
      <p:ext uri="{BB962C8B-B14F-4D97-AF65-F5344CB8AC3E}">
        <p14:creationId xmlns:p14="http://schemas.microsoft.com/office/powerpoint/2010/main" val="1653352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939FE-B4E6-229C-5A0A-5A2B5B51C4D7}"/>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ACBB8E9D-ADA6-1581-13E3-27B1C1F36FC5}"/>
              </a:ext>
              <a:ext uri="{C183D7F6-B498-43B3-948B-1728B52AA6E4}">
                <adec:decorative xmlns:adec="http://schemas.microsoft.com/office/drawing/2017/decorative" val="1"/>
              </a:ext>
            </a:extLst>
          </p:cNvPr>
          <p:cNvGrpSpPr/>
          <p:nvPr/>
        </p:nvGrpSpPr>
        <p:grpSpPr>
          <a:xfrm rot="16200000">
            <a:off x="8828614" y="-27513"/>
            <a:ext cx="3335873" cy="3390900"/>
            <a:chOff x="8856127" y="3467100"/>
            <a:chExt cx="3335873" cy="3390900"/>
          </a:xfrm>
        </p:grpSpPr>
        <p:pic>
          <p:nvPicPr>
            <p:cNvPr id="2" name="Picture 1">
              <a:extLst>
                <a:ext uri="{FF2B5EF4-FFF2-40B4-BE49-F238E27FC236}">
                  <a16:creationId xmlns:a16="http://schemas.microsoft.com/office/drawing/2014/main" id="{29E626F4-9EF9-9395-7F3A-8E33A7A6D5D2}"/>
                </a:ext>
              </a:extLst>
            </p:cNvPr>
            <p:cNvPicPr>
              <a:picLocks noChangeAspect="1"/>
            </p:cNvPicPr>
            <p:nvPr/>
          </p:nvPicPr>
          <p:blipFill>
            <a:blip r:embed="rId3"/>
            <a:stretch>
              <a:fillRect/>
            </a:stretch>
          </p:blipFill>
          <p:spPr>
            <a:xfrm>
              <a:off x="8856127" y="5486400"/>
              <a:ext cx="2095500" cy="1371600"/>
            </a:xfrm>
            <a:prstGeom prst="rect">
              <a:avLst/>
            </a:prstGeom>
          </p:spPr>
        </p:pic>
        <p:pic>
          <p:nvPicPr>
            <p:cNvPr id="4" name="Picture 3">
              <a:extLst>
                <a:ext uri="{FF2B5EF4-FFF2-40B4-BE49-F238E27FC236}">
                  <a16:creationId xmlns:a16="http://schemas.microsoft.com/office/drawing/2014/main" id="{A013FC35-7BB6-18FE-1AB6-49D0383A776E}"/>
                </a:ext>
              </a:extLst>
            </p:cNvPr>
            <p:cNvPicPr>
              <a:picLocks noChangeAspect="1"/>
            </p:cNvPicPr>
            <p:nvPr/>
          </p:nvPicPr>
          <p:blipFill>
            <a:blip r:embed="rId4"/>
            <a:srcRect r="35897"/>
            <a:stretch/>
          </p:blipFill>
          <p:spPr>
            <a:xfrm>
              <a:off x="10268655" y="3467100"/>
              <a:ext cx="1923345" cy="3390900"/>
            </a:xfrm>
            <a:prstGeom prst="rect">
              <a:avLst/>
            </a:prstGeom>
          </p:spPr>
        </p:pic>
      </p:grpSp>
      <p:sp>
        <p:nvSpPr>
          <p:cNvPr id="47" name="Title 46">
            <a:extLst>
              <a:ext uri="{FF2B5EF4-FFF2-40B4-BE49-F238E27FC236}">
                <a16:creationId xmlns:a16="http://schemas.microsoft.com/office/drawing/2014/main" id="{C0B51AA5-82A9-14E2-476E-EE473F3B7404}"/>
              </a:ext>
            </a:extLst>
          </p:cNvPr>
          <p:cNvSpPr>
            <a:spLocks noGrp="1"/>
          </p:cNvSpPr>
          <p:nvPr>
            <p:ph type="title"/>
          </p:nvPr>
        </p:nvSpPr>
        <p:spPr>
          <a:xfrm>
            <a:off x="1691989" y="1946593"/>
            <a:ext cx="10253240" cy="615553"/>
          </a:xfrm>
        </p:spPr>
        <p:txBody>
          <a:bodyPr/>
          <a:lstStyle/>
          <a:p>
            <a:r>
              <a:rPr lang="en-US" sz="4000" noProof="0"/>
              <a:t>Our simple goal for today is</a:t>
            </a:r>
          </a:p>
        </p:txBody>
      </p:sp>
      <p:sp>
        <p:nvSpPr>
          <p:cNvPr id="5" name="TextBox 4">
            <a:extLst>
              <a:ext uri="{FF2B5EF4-FFF2-40B4-BE49-F238E27FC236}">
                <a16:creationId xmlns:a16="http://schemas.microsoft.com/office/drawing/2014/main" id="{837441D5-8ADB-0B05-22C0-7A4706BDB192}"/>
              </a:ext>
            </a:extLst>
          </p:cNvPr>
          <p:cNvSpPr txBox="1"/>
          <p:nvPr/>
        </p:nvSpPr>
        <p:spPr>
          <a:xfrm>
            <a:off x="1681356" y="2905780"/>
            <a:ext cx="7674749" cy="523220"/>
          </a:xfrm>
          <a:prstGeom prst="rect">
            <a:avLst/>
          </a:prstGeom>
          <a:noFill/>
        </p:spPr>
        <p:txBody>
          <a:bodyPr wrap="square">
            <a:spAutoFit/>
          </a:bodyPr>
          <a:lstStyle/>
          <a:p>
            <a:pPr defTabSz="1371600">
              <a:tabLst>
                <a:tab pos="1371600" algn="l"/>
              </a:tabLst>
              <a:defRPr/>
            </a:pPr>
            <a:r>
              <a:rPr lang="en-US" sz="28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Helping you discover your “AI Kickstarter”</a:t>
            </a:r>
          </a:p>
        </p:txBody>
      </p:sp>
      <p:pic>
        <p:nvPicPr>
          <p:cNvPr id="8" name="Graphic 7" descr="Lightbulb and pencil outline">
            <a:extLst>
              <a:ext uri="{FF2B5EF4-FFF2-40B4-BE49-F238E27FC236}">
                <a16:creationId xmlns:a16="http://schemas.microsoft.com/office/drawing/2014/main" id="{02A85697-E714-0B60-311E-23AA99E631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1989" y="3813601"/>
            <a:ext cx="914400" cy="914400"/>
          </a:xfrm>
          <a:prstGeom prst="rect">
            <a:avLst/>
          </a:prstGeom>
        </p:spPr>
      </p:pic>
      <p:sp>
        <p:nvSpPr>
          <p:cNvPr id="3" name="Text Placeholder 2">
            <a:extLst>
              <a:ext uri="{FF2B5EF4-FFF2-40B4-BE49-F238E27FC236}">
                <a16:creationId xmlns:a16="http://schemas.microsoft.com/office/drawing/2014/main" id="{848D57FA-1563-9496-D142-F7D7CF067454}"/>
              </a:ext>
            </a:extLst>
          </p:cNvPr>
          <p:cNvSpPr txBox="1">
            <a:spLocks/>
          </p:cNvSpPr>
          <p:nvPr/>
        </p:nvSpPr>
        <p:spPr>
          <a:xfrm>
            <a:off x="2761571" y="3580584"/>
            <a:ext cx="8530534" cy="1785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noProof="0"/>
              <a:t>What’s my “</a:t>
            </a:r>
            <a:r>
              <a:rPr lang="en-US" noProof="0">
                <a:latin typeface="+mj-lt"/>
              </a:rPr>
              <a:t>AI Kickstarter</a:t>
            </a:r>
            <a:r>
              <a:rPr lang="en-US" noProof="0"/>
              <a:t>”—</a:t>
            </a:r>
            <a:br>
              <a:rPr lang="en-US" noProof="0"/>
            </a:br>
            <a:r>
              <a:rPr lang="en-US" noProof="0"/>
              <a:t>one small way I can turn these feelings into a real opportunity for my role and impact today?</a:t>
            </a:r>
          </a:p>
        </p:txBody>
      </p:sp>
      <p:pic>
        <p:nvPicPr>
          <p:cNvPr id="27" name="Picture 26">
            <a:extLst>
              <a:ext uri="{FF2B5EF4-FFF2-40B4-BE49-F238E27FC236}">
                <a16:creationId xmlns:a16="http://schemas.microsoft.com/office/drawing/2014/main" id="{13B22CC7-DC04-F6B8-A9A6-47154BABDE04}"/>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rot="16200000" flipH="1">
            <a:off x="-647524" y="4886502"/>
            <a:ext cx="2619022" cy="1323975"/>
          </a:xfrm>
          <a:prstGeom prst="rect">
            <a:avLst/>
          </a:prstGeom>
        </p:spPr>
      </p:pic>
    </p:spTree>
    <p:extLst>
      <p:ext uri="{BB962C8B-B14F-4D97-AF65-F5344CB8AC3E}">
        <p14:creationId xmlns:p14="http://schemas.microsoft.com/office/powerpoint/2010/main" val="3342704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52CC0-D192-9506-3DEA-F4CD848C16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2B16CD-0943-1C10-7CDF-971FB869E4B8}"/>
              </a:ext>
            </a:extLst>
          </p:cNvPr>
          <p:cNvSpPr>
            <a:spLocks noGrp="1"/>
          </p:cNvSpPr>
          <p:nvPr>
            <p:ph type="title"/>
          </p:nvPr>
        </p:nvSpPr>
        <p:spPr>
          <a:xfrm>
            <a:off x="585215" y="1869828"/>
            <a:ext cx="7280969" cy="1661993"/>
          </a:xfrm>
        </p:spPr>
        <p:txBody>
          <a:bodyPr/>
          <a:lstStyle/>
          <a:p>
            <a:r>
              <a:rPr lang="en-US" noProof="0"/>
              <a:t>2: Meet your AI work buddy: How AI can help you</a:t>
            </a:r>
          </a:p>
        </p:txBody>
      </p:sp>
      <p:sp>
        <p:nvSpPr>
          <p:cNvPr id="5" name="Text Placeholder 4">
            <a:extLst>
              <a:ext uri="{FF2B5EF4-FFF2-40B4-BE49-F238E27FC236}">
                <a16:creationId xmlns:a16="http://schemas.microsoft.com/office/drawing/2014/main" id="{5C1B5936-43B5-FC5A-72F3-F8C4C3BAC18B}"/>
              </a:ext>
            </a:extLst>
          </p:cNvPr>
          <p:cNvSpPr>
            <a:spLocks noGrp="1"/>
          </p:cNvSpPr>
          <p:nvPr>
            <p:ph type="body" sz="quarter" idx="12"/>
          </p:nvPr>
        </p:nvSpPr>
        <p:spPr>
          <a:xfrm>
            <a:off x="585216" y="3751542"/>
            <a:ext cx="6217920" cy="307777"/>
          </a:xfrm>
        </p:spPr>
        <p:txBody>
          <a:bodyPr/>
          <a:lstStyle/>
          <a:p>
            <a:r>
              <a:rPr lang="en-US" sz="2000" noProof="0"/>
              <a:t>The essence of what you need to know about AI</a:t>
            </a:r>
          </a:p>
        </p:txBody>
      </p:sp>
    </p:spTree>
    <p:extLst>
      <p:ext uri="{BB962C8B-B14F-4D97-AF65-F5344CB8AC3E}">
        <p14:creationId xmlns:p14="http://schemas.microsoft.com/office/powerpoint/2010/main" val="2282958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xml><?xml version="1.0" encoding="utf-8"?>
<p:tagLst xmlns:a="http://schemas.openxmlformats.org/drawingml/2006/main" xmlns:r="http://schemas.openxmlformats.org/officeDocument/2006/relationships" xmlns:p="http://schemas.openxmlformats.org/presentationml/2006/main">
  <p:tag name="1LEVEL" val="10"/>
  <p:tag name="2LEVEL" val="5"/>
  <p:tag name="3LEVEL" val="2.5"/>
  <p:tag name="4LEVEL" val="1.25"/>
  <p:tag name="5LEVEL" val="0.62"/>
</p:tagLst>
</file>

<file path=ppt/tags/tag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5.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6.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7.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xml><?xml version="1.0" encoding="utf-8"?>
<p:tagLst xmlns:a="http://schemas.openxmlformats.org/drawingml/2006/main" xmlns:r="http://schemas.openxmlformats.org/officeDocument/2006/relationships" xmlns:p="http://schemas.openxmlformats.org/presentationml/2006/main">
  <p:tag name="SHAPENAME" val="2. Slide Title"/>
</p:tagLst>
</file>

<file path=ppt/theme/theme1.xml><?xml version="1.0" encoding="utf-8"?>
<a:theme xmlns:a="http://schemas.openxmlformats.org/drawingml/2006/main" name="MS Ignite 16:9 Template Light">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2.xml><?xml version="1.0" encoding="utf-8"?>
<a:theme xmlns:a="http://schemas.openxmlformats.org/drawingml/2006/main" name="MS Ignite 16:9 Template Dark">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1B060373-179F-4912-B25A-27E70A84AC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F8D477975F064FB1DAD42B95778F02" ma:contentTypeVersion="16" ma:contentTypeDescription="Create a new document." ma:contentTypeScope="" ma:versionID="5cc7ac0f34baf0eada6fa9eed28b7488">
  <xsd:schema xmlns:xsd="http://www.w3.org/2001/XMLSchema" xmlns:xs="http://www.w3.org/2001/XMLSchema" xmlns:p="http://schemas.microsoft.com/office/2006/metadata/properties" xmlns:ns1="http://schemas.microsoft.com/sharepoint/v3" xmlns:ns2="30495282-f469-4b88-9594-adcd6ed307cd" xmlns:ns3="2051b924-7230-4cd5-b36c-b90b178af354" targetNamespace="http://schemas.microsoft.com/office/2006/metadata/properties" ma:root="true" ma:fieldsID="a16df0abda2412a95df5f2ba7db9abb9" ns1:_="" ns2:_="" ns3:_="">
    <xsd:import namespace="http://schemas.microsoft.com/sharepoint/v3"/>
    <xsd:import namespace="30495282-f469-4b88-9594-adcd6ed307cd"/>
    <xsd:import namespace="2051b924-7230-4cd5-b36c-b90b178af35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BillingMetadata"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TranslatedLan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0495282-f469-4b88-9594-adcd6ed307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BillingMetadata" ma:index="12" nillable="true" ma:displayName="MediaServiceBillingMetadata" ma:hidden="true" ma:internalName="MediaServiceBilling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TranslatedLang" ma:index="23" nillable="true" ma:displayName="Translated Language" ma:internalName="TranslatedLang">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51b924-7230-4cd5-b36c-b90b178af354"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4440413c-f36a-433e-a112-4338506148df}" ma:internalName="TaxCatchAll" ma:showField="CatchAllData" ma:web="2051b924-7230-4cd5-b36c-b90b178af35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051b924-7230-4cd5-b36c-b90b178af354" xsi:nil="true"/>
    <lcf76f155ced4ddcb4097134ff3c332f xmlns="30495282-f469-4b88-9594-adcd6ed307cd">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FE5096-23A9-4C74-95CF-E9CC57E6757D}">
  <ds:schemaRefs>
    <ds:schemaRef ds:uri="2051b924-7230-4cd5-b36c-b90b178af354"/>
    <ds:schemaRef ds:uri="30495282-f469-4b88-9594-adcd6ed307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93B7BF0-34D2-448F-AA2C-64B4CFC2E51F}">
  <ds:schemaRefs>
    <ds:schemaRef ds:uri="http://purl.org/dc/terms/"/>
    <ds:schemaRef ds:uri="2051b924-7230-4cd5-b36c-b90b178af354"/>
    <ds:schemaRef ds:uri="http://www.w3.org/XML/1998/namespace"/>
    <ds:schemaRef ds:uri="30495282-f469-4b88-9594-adcd6ed307cd"/>
    <ds:schemaRef ds:uri="http://schemas.openxmlformats.org/package/2006/metadata/core-properties"/>
    <ds:schemaRef ds:uri="http://purl.org/dc/dcmitype/"/>
    <ds:schemaRef ds:uri="http://schemas.microsoft.com/sharepoint/v3"/>
    <ds:schemaRef ds:uri="http://purl.org/dc/elements/1.1/"/>
    <ds:schemaRef ds:uri="http://schemas.microsoft.com/office/2006/documentManagement/type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03B18C46-17A9-4159-A269-9EE2F68695BE}">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MS-AI-Skills-Fest_16-9-Event-template_Microsoft_Final</Template>
  <TotalTime>0</TotalTime>
  <Words>8201</Words>
  <Application>Microsoft Macintosh PowerPoint</Application>
  <PresentationFormat>Widescreen</PresentationFormat>
  <Paragraphs>756</Paragraphs>
  <Slides>34</Slides>
  <Notes>34</Notes>
  <HiddenSlides>1</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34</vt:i4>
      </vt:variant>
    </vt:vector>
  </HeadingPairs>
  <TitlesOfParts>
    <vt:vector size="55" baseType="lpstr">
      <vt:lpstr>Aptos</vt:lpstr>
      <vt:lpstr>Aptos SemiBold</vt:lpstr>
      <vt:lpstr>Arial</vt:lpstr>
      <vt:lpstr>Calibri</vt:lpstr>
      <vt:lpstr>Consolas</vt:lpstr>
      <vt:lpstr>Courier New</vt:lpstr>
      <vt:lpstr>Segoe Sans Display</vt:lpstr>
      <vt:lpstr>Segoe Sans Display Semibold</vt:lpstr>
      <vt:lpstr>Segoe UI</vt:lpstr>
      <vt:lpstr>Segoe UI Emoji</vt:lpstr>
      <vt:lpstr>Segoe UI Semibold</vt:lpstr>
      <vt:lpstr>Segoe UI Semilight</vt:lpstr>
      <vt:lpstr>Segoe UI Symbol</vt:lpstr>
      <vt:lpstr>Segoe UI Variable Display</vt:lpstr>
      <vt:lpstr>Segoe UI Variable Display Semib</vt:lpstr>
      <vt:lpstr>Segoe UI Variable Small</vt:lpstr>
      <vt:lpstr>SegoeUI</vt:lpstr>
      <vt:lpstr>Symbol</vt:lpstr>
      <vt:lpstr>Wingdings</vt:lpstr>
      <vt:lpstr>MS Ignite 16:9 Template Light</vt:lpstr>
      <vt:lpstr>MS Ignite 16:9 Template Dark</vt:lpstr>
      <vt:lpstr>Microsoft AI Skills Fest</vt:lpstr>
      <vt:lpstr>AI in action:  Unlock productivity at work</vt:lpstr>
      <vt:lpstr>Welcome to Microsoft AI Skills Fest!</vt:lpstr>
      <vt:lpstr>Together, we’ll explore</vt:lpstr>
      <vt:lpstr>1: Welcome &amp;  Unlock your AI mindset</vt:lpstr>
      <vt:lpstr>Just for fun</vt:lpstr>
      <vt:lpstr>It’s natural to feel many different feelings</vt:lpstr>
      <vt:lpstr>Our simple goal for today is</vt:lpstr>
      <vt:lpstr>2: Meet your AI work buddy: How AI can help you</vt:lpstr>
      <vt:lpstr>What is AI?</vt:lpstr>
      <vt:lpstr>What are examples of AI usage?</vt:lpstr>
      <vt:lpstr>Why AI now? (1 of 2)</vt:lpstr>
      <vt:lpstr>Why AI now? (2 of 2)</vt:lpstr>
      <vt:lpstr>Meet your AI work buddy</vt:lpstr>
      <vt:lpstr>3: Solve real-life  work problems with AI</vt:lpstr>
      <vt:lpstr>Businesses are transforming the way they work with AI </vt:lpstr>
      <vt:lpstr>Case example: before vs. after AI</vt:lpstr>
      <vt:lpstr>Exploring opportunities for your own impact</vt:lpstr>
      <vt:lpstr>for your ‘AI Kickstarter’ </vt:lpstr>
      <vt:lpstr>Lightbulb moment 1</vt:lpstr>
      <vt:lpstr>Lightbulb moment 2</vt:lpstr>
      <vt:lpstr>Brainstorming ideas for new initiatives</vt:lpstr>
      <vt:lpstr>Developing a checklist for your project</vt:lpstr>
      <vt:lpstr>3-minute Self-reflection</vt:lpstr>
      <vt:lpstr>4: Practice basic prompts  with a mini exercise </vt:lpstr>
      <vt:lpstr>Writing  effective prompts</vt:lpstr>
      <vt:lpstr>What’s the difference? &lt;Live demo&gt;</vt:lpstr>
      <vt:lpstr>Mini interactive Exercise</vt:lpstr>
      <vt:lpstr>5: Plan small, easy actions:  Quick wins to work smarter</vt:lpstr>
      <vt:lpstr>Working with  your AI responsibly</vt:lpstr>
      <vt:lpstr>Building your small, easy AI habits</vt:lpstr>
      <vt:lpstr>Together, we have discussed:</vt:lpstr>
      <vt:lpstr>PowerPoint Presentation</vt:lpstr>
      <vt:lpstr>Closing slide, dark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description/>
  <cp:revision>3</cp:revision>
  <dcterms:created xsi:type="dcterms:W3CDTF">2025-03-06T03:28:24Z</dcterms:created>
  <dcterms:modified xsi:type="dcterms:W3CDTF">2025-03-22T14:30:29Z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0x01010081F8D477975F064FB1DAD42B95778F02</vt:lpwstr>
  </property>
  <property fmtid="{D5CDD505-2E9C-101B-9397-08002B2CF9AE}" pid="3" name="MediaServiceImageTags">
    <vt:lpwstr/>
  </property>
</Properties>
</file>